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60" r:id="rId1"/>
  </p:sldMasterIdLst>
  <p:notesMasterIdLst>
    <p:notesMasterId r:id="rId39"/>
  </p:notesMasterIdLst>
  <p:handoutMasterIdLst>
    <p:handoutMasterId r:id="rId40"/>
  </p:handoutMasterIdLst>
  <p:sldIdLst>
    <p:sldId id="256" r:id="rId2"/>
    <p:sldId id="305" r:id="rId3"/>
    <p:sldId id="306" r:id="rId4"/>
    <p:sldId id="317" r:id="rId5"/>
    <p:sldId id="318" r:id="rId6"/>
    <p:sldId id="319" r:id="rId7"/>
    <p:sldId id="314" r:id="rId8"/>
    <p:sldId id="315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334" r:id="rId24"/>
    <p:sldId id="341" r:id="rId25"/>
    <p:sldId id="335" r:id="rId26"/>
    <p:sldId id="336" r:id="rId27"/>
    <p:sldId id="337" r:id="rId28"/>
    <p:sldId id="338" r:id="rId29"/>
    <p:sldId id="339" r:id="rId30"/>
    <p:sldId id="340" r:id="rId31"/>
    <p:sldId id="313" r:id="rId32"/>
    <p:sldId id="316" r:id="rId33"/>
    <p:sldId id="342" r:id="rId34"/>
    <p:sldId id="343" r:id="rId35"/>
    <p:sldId id="344" r:id="rId36"/>
    <p:sldId id="345" r:id="rId37"/>
    <p:sldId id="346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9C29-8EA0-497C-A714-B65CEBF1F881}" type="datetimeFigureOut">
              <a:rPr lang="en-US" smtClean="0"/>
              <a:pPr/>
              <a:t>10/15/2009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83C3A-6EEB-4A0C-86BE-4231A0830D5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FA025-2EEC-4967-AD79-77866EC4D723}" type="datetimeFigureOut">
              <a:rPr lang="en-US" smtClean="0"/>
              <a:pPr/>
              <a:t>10/15/2009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3C264-9754-499A-92B0-64D22BCF0F4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5D1A7-3347-4F7F-854B-E4EA6DD0E93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5D1A7-3347-4F7F-854B-E4EA6DD0E93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5D1A7-3347-4F7F-854B-E4EA6DD0E93A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62AB-F20B-46DE-9ED0-ACFF264B51F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0F9B1-8A9B-4ABC-89FD-43D3A98E7D67}" type="datetime1">
              <a:rPr lang="en-US" smtClean="0"/>
              <a:pPr/>
              <a:t>10/15/2009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2E751-62F9-48D1-BC51-A7A08C12E784}" type="datetime1">
              <a:rPr lang="en-US" smtClean="0"/>
              <a:pPr/>
              <a:t>10/15/2009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792946-2763-47BF-AC5A-7C8439873315}" type="datetime1">
              <a:rPr lang="en-US" smtClean="0"/>
              <a:pPr/>
              <a:t>10/15/2009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625F02-3164-4659-A627-105A5E92FEBE}" type="datetime1">
              <a:rPr lang="en-US" smtClean="0"/>
              <a:pPr/>
              <a:t>10/15/2009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21416F-FD37-44CE-9EE9-DC24340E26B1}" type="datetime1">
              <a:rPr lang="en-US" smtClean="0"/>
              <a:pPr/>
              <a:t>10/15/2009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16C998-C7D8-4524-8349-84E1EDEA39A2}" type="datetime1">
              <a:rPr lang="en-US" smtClean="0"/>
              <a:pPr/>
              <a:t>10/15/2009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EE6333-6C19-48E0-BBDF-10289DEACC22}" type="datetime1">
              <a:rPr lang="en-US" smtClean="0"/>
              <a:pPr/>
              <a:t>10/15/2009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5DF9D-949E-4C1E-8703-9356FD1C1C44}" type="datetime1">
              <a:rPr lang="en-US" smtClean="0"/>
              <a:pPr/>
              <a:t>10/15/2009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02F7A-E51F-4862-957C-1FF08454143B}" type="datetime1">
              <a:rPr lang="en-US" smtClean="0"/>
              <a:pPr/>
              <a:t>10/15/2009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CEC9B-0681-4B8A-A6FB-6BD285617D3D}" type="datetime1">
              <a:rPr lang="en-US" smtClean="0"/>
              <a:pPr/>
              <a:t>10/15/2009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A9CB72-9624-4B0B-99FF-7D5C88F0F29F}" type="datetime1">
              <a:rPr lang="en-US" smtClean="0"/>
              <a:pPr/>
              <a:t>10/15/2009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ED4EF57-D85F-4CC6-9D4D-CBDA17F0AD0A}" type="datetime1">
              <a:rPr lang="en-US" smtClean="0"/>
              <a:pPr/>
              <a:t>10/15/2009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28" y="785794"/>
            <a:ext cx="7406640" cy="2211846"/>
          </a:xfrm>
        </p:spPr>
        <p:txBody>
          <a:bodyPr/>
          <a:lstStyle/>
          <a:p>
            <a:pPr algn="ctr"/>
            <a:r>
              <a:rPr lang="en-GB" dirty="0" smtClean="0"/>
              <a:t>Data Structures and Algorithms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0166" y="2857496"/>
            <a:ext cx="6124588" cy="2357454"/>
          </a:xfrm>
        </p:spPr>
        <p:txBody>
          <a:bodyPr>
            <a:normAutofit/>
          </a:bodyPr>
          <a:lstStyle/>
          <a:p>
            <a:pPr algn="ctr"/>
            <a:r>
              <a:rPr lang="en-GB" sz="2000" dirty="0" smtClean="0"/>
              <a:t>Lecture </a:t>
            </a:r>
            <a:r>
              <a:rPr lang="en-GB" sz="2000" dirty="0" smtClean="0"/>
              <a:t>7,8 and </a:t>
            </a:r>
            <a:r>
              <a:rPr lang="en-GB" sz="2000" dirty="0" smtClean="0"/>
              <a:t>9</a:t>
            </a:r>
            <a:r>
              <a:rPr lang="en-GB" sz="2000" dirty="0" smtClean="0"/>
              <a:t> </a:t>
            </a:r>
            <a:r>
              <a:rPr lang="en-GB" sz="2000" dirty="0" smtClean="0"/>
              <a:t>(Linked List)</a:t>
            </a:r>
          </a:p>
          <a:p>
            <a:pPr algn="ctr"/>
            <a:r>
              <a:rPr lang="en-GB" sz="2000" dirty="0" smtClean="0"/>
              <a:t>Instructor:   Quratulain </a:t>
            </a:r>
          </a:p>
          <a:p>
            <a:pPr algn="ctr"/>
            <a:r>
              <a:rPr lang="en-GB" sz="2000" dirty="0" smtClean="0"/>
              <a:t>Date: 25 </a:t>
            </a:r>
            <a:r>
              <a:rPr lang="en-GB" sz="2000" dirty="0" smtClean="0"/>
              <a:t>, </a:t>
            </a:r>
            <a:r>
              <a:rPr lang="en-GB" sz="2000" dirty="0" smtClean="0"/>
              <a:t>29 </a:t>
            </a:r>
            <a:r>
              <a:rPr lang="en-GB" sz="2000" dirty="0" smtClean="0"/>
              <a:t>September and 2 October,  </a:t>
            </a:r>
            <a:r>
              <a:rPr lang="en-GB" sz="2000" dirty="0" smtClean="0"/>
              <a:t>2009</a:t>
            </a:r>
          </a:p>
          <a:p>
            <a:pPr algn="ctr"/>
            <a:r>
              <a:rPr lang="en-GB" sz="2800" dirty="0" smtClean="0"/>
              <a:t>Faculty of Computer Science, IBA</a:t>
            </a:r>
          </a:p>
          <a:p>
            <a:pPr algn="ctr"/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120E-A482-49C9-A55D-CC67BC8D52C8}" type="slidenum">
              <a:rPr lang="en-US"/>
              <a:pPr/>
              <a:t>10</a:t>
            </a:fld>
            <a:endParaRPr lang="en-US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links in Java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00" y="2857496"/>
            <a:ext cx="7772400" cy="3733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Char char=" 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class 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{ </a:t>
            </a:r>
            <a:r>
              <a:rPr 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int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 value;</a:t>
            </a:r>
            <a:b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</a:b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              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next;</a:t>
            </a:r>
          </a:p>
          <a:p>
            <a:pPr lvl="1">
              <a:lnSpc>
                <a:spcPct val="90000"/>
              </a:lnSpc>
              <a:buFontTx/>
              <a:buChar char=" 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(</a:t>
            </a:r>
            <a:r>
              <a:rPr 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int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 v, 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n) { // constructor</a:t>
            </a:r>
            <a:b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</a:b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  value = v;</a:t>
            </a:r>
            <a:b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</a:b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  next = n;</a:t>
            </a:r>
            <a:b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</a:b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}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}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temp = new 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node(17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, null);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temp = new 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node(23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, temp);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temp = new 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node(97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, temp);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 </a:t>
            </a:r>
            <a:r>
              <a:rPr 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myList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 = new 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node(44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, temp);</a:t>
            </a:r>
          </a:p>
          <a:p>
            <a:pPr>
              <a:lnSpc>
                <a:spcPct val="90000"/>
              </a:lnSpc>
            </a:pP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71538" y="1285860"/>
            <a:ext cx="7848600" cy="1158875"/>
            <a:chOff x="384" y="864"/>
            <a:chExt cx="4944" cy="730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1728" y="1347"/>
              <a:ext cx="3600" cy="246"/>
              <a:chOff x="1056" y="2011"/>
              <a:chExt cx="3600" cy="246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1056" y="2011"/>
                <a:ext cx="577" cy="243"/>
                <a:chOff x="863" y="1536"/>
                <a:chExt cx="577" cy="243"/>
              </a:xfrm>
            </p:grpSpPr>
            <p:sp>
              <p:nvSpPr>
                <p:cNvPr id="45063" name="Rectangle 7"/>
                <p:cNvSpPr>
                  <a:spLocks noChangeArrowheads="1"/>
                </p:cNvSpPr>
                <p:nvPr/>
              </p:nvSpPr>
              <p:spPr bwMode="auto">
                <a:xfrm>
                  <a:off x="863" y="1537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45064" name="Rectangle 8"/>
                <p:cNvSpPr>
                  <a:spLocks noChangeArrowheads="1"/>
                </p:cNvSpPr>
                <p:nvPr/>
              </p:nvSpPr>
              <p:spPr bwMode="auto">
                <a:xfrm>
                  <a:off x="1152" y="1536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5" name="Group 9"/>
              <p:cNvGrpSpPr>
                <a:grpSpLocks/>
              </p:cNvGrpSpPr>
              <p:nvPr/>
            </p:nvGrpSpPr>
            <p:grpSpPr bwMode="auto">
              <a:xfrm>
                <a:off x="2063" y="2014"/>
                <a:ext cx="577" cy="243"/>
                <a:chOff x="863" y="1536"/>
                <a:chExt cx="577" cy="243"/>
              </a:xfrm>
            </p:grpSpPr>
            <p:sp>
              <p:nvSpPr>
                <p:cNvPr id="45066" name="Rectangle 10"/>
                <p:cNvSpPr>
                  <a:spLocks noChangeArrowheads="1"/>
                </p:cNvSpPr>
                <p:nvPr/>
              </p:nvSpPr>
              <p:spPr bwMode="auto">
                <a:xfrm>
                  <a:off x="863" y="1537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45067" name="Rectangle 11"/>
                <p:cNvSpPr>
                  <a:spLocks noChangeArrowheads="1"/>
                </p:cNvSpPr>
                <p:nvPr/>
              </p:nvSpPr>
              <p:spPr bwMode="auto">
                <a:xfrm>
                  <a:off x="1152" y="1536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3071" y="2014"/>
                <a:ext cx="577" cy="243"/>
                <a:chOff x="863" y="1536"/>
                <a:chExt cx="577" cy="243"/>
              </a:xfrm>
            </p:grpSpPr>
            <p:sp>
              <p:nvSpPr>
                <p:cNvPr id="45069" name="Rectangle 13"/>
                <p:cNvSpPr>
                  <a:spLocks noChangeArrowheads="1"/>
                </p:cNvSpPr>
                <p:nvPr/>
              </p:nvSpPr>
              <p:spPr bwMode="auto">
                <a:xfrm>
                  <a:off x="863" y="1537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45070" name="Rectangle 14"/>
                <p:cNvSpPr>
                  <a:spLocks noChangeArrowheads="1"/>
                </p:cNvSpPr>
                <p:nvPr/>
              </p:nvSpPr>
              <p:spPr bwMode="auto">
                <a:xfrm>
                  <a:off x="1152" y="1536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7" name="Group 15"/>
              <p:cNvGrpSpPr>
                <a:grpSpLocks/>
              </p:cNvGrpSpPr>
              <p:nvPr/>
            </p:nvGrpSpPr>
            <p:grpSpPr bwMode="auto">
              <a:xfrm>
                <a:off x="4079" y="2014"/>
                <a:ext cx="577" cy="243"/>
                <a:chOff x="863" y="1536"/>
                <a:chExt cx="577" cy="243"/>
              </a:xfrm>
            </p:grpSpPr>
            <p:sp>
              <p:nvSpPr>
                <p:cNvPr id="45072" name="Rectangle 16"/>
                <p:cNvSpPr>
                  <a:spLocks noChangeArrowheads="1"/>
                </p:cNvSpPr>
                <p:nvPr/>
              </p:nvSpPr>
              <p:spPr bwMode="auto">
                <a:xfrm>
                  <a:off x="863" y="1537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45073" name="Rectangle 17"/>
                <p:cNvSpPr>
                  <a:spLocks noChangeArrowheads="1"/>
                </p:cNvSpPr>
                <p:nvPr/>
              </p:nvSpPr>
              <p:spPr bwMode="auto">
                <a:xfrm>
                  <a:off x="1152" y="1536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grpSp>
          <p:nvGrpSpPr>
            <p:cNvPr id="8" name="Group 18"/>
            <p:cNvGrpSpPr>
              <a:grpSpLocks/>
            </p:cNvGrpSpPr>
            <p:nvPr/>
          </p:nvGrpSpPr>
          <p:grpSpPr bwMode="auto">
            <a:xfrm>
              <a:off x="1728" y="1352"/>
              <a:ext cx="3312" cy="242"/>
              <a:chOff x="1056" y="2302"/>
              <a:chExt cx="3312" cy="242"/>
            </a:xfrm>
          </p:grpSpPr>
          <p:sp>
            <p:nvSpPr>
              <p:cNvPr id="45075" name="Rectangle 19"/>
              <p:cNvSpPr>
                <a:spLocks noChangeArrowheads="1"/>
              </p:cNvSpPr>
              <p:nvPr/>
            </p:nvSpPr>
            <p:spPr bwMode="auto">
              <a:xfrm>
                <a:off x="1056" y="2302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44</a:t>
                </a:r>
                <a:endParaRPr lang="en-US" sz="2400"/>
              </a:p>
            </p:txBody>
          </p:sp>
          <p:sp>
            <p:nvSpPr>
              <p:cNvPr id="45076" name="Rectangle 20"/>
              <p:cNvSpPr>
                <a:spLocks noChangeArrowheads="1"/>
              </p:cNvSpPr>
              <p:nvPr/>
            </p:nvSpPr>
            <p:spPr bwMode="auto">
              <a:xfrm>
                <a:off x="2064" y="2302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97</a:t>
                </a:r>
                <a:endParaRPr lang="en-US" sz="2400"/>
              </a:p>
            </p:txBody>
          </p:sp>
          <p:sp>
            <p:nvSpPr>
              <p:cNvPr id="45077" name="Rectangle 21"/>
              <p:cNvSpPr>
                <a:spLocks noChangeArrowheads="1"/>
              </p:cNvSpPr>
              <p:nvPr/>
            </p:nvSpPr>
            <p:spPr bwMode="auto">
              <a:xfrm>
                <a:off x="3072" y="2302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23</a:t>
                </a:r>
                <a:endParaRPr lang="en-US" sz="2400"/>
              </a:p>
            </p:txBody>
          </p:sp>
          <p:sp>
            <p:nvSpPr>
              <p:cNvPr id="45078" name="Rectangle 22"/>
              <p:cNvSpPr>
                <a:spLocks noChangeArrowheads="1"/>
              </p:cNvSpPr>
              <p:nvPr/>
            </p:nvSpPr>
            <p:spPr bwMode="auto">
              <a:xfrm>
                <a:off x="4080" y="2302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17</a:t>
                </a:r>
                <a:endParaRPr lang="en-US" sz="2400"/>
              </a:p>
            </p:txBody>
          </p:sp>
        </p:grpSp>
        <p:grpSp>
          <p:nvGrpSpPr>
            <p:cNvPr id="9" name="Group 23"/>
            <p:cNvGrpSpPr>
              <a:grpSpLocks/>
            </p:cNvGrpSpPr>
            <p:nvPr/>
          </p:nvGrpSpPr>
          <p:grpSpPr bwMode="auto">
            <a:xfrm>
              <a:off x="2112" y="1400"/>
              <a:ext cx="2640" cy="96"/>
              <a:chOff x="1440" y="2064"/>
              <a:chExt cx="2640" cy="96"/>
            </a:xfrm>
          </p:grpSpPr>
          <p:grpSp>
            <p:nvGrpSpPr>
              <p:cNvPr id="10" name="Group 24"/>
              <p:cNvGrpSpPr>
                <a:grpSpLocks/>
              </p:cNvGrpSpPr>
              <p:nvPr/>
            </p:nvGrpSpPr>
            <p:grpSpPr bwMode="auto">
              <a:xfrm>
                <a:off x="1440" y="2064"/>
                <a:ext cx="624" cy="96"/>
                <a:chOff x="1008" y="2304"/>
                <a:chExt cx="624" cy="96"/>
              </a:xfrm>
            </p:grpSpPr>
            <p:sp>
              <p:nvSpPr>
                <p:cNvPr id="45081" name="Oval 25"/>
                <p:cNvSpPr>
                  <a:spLocks noChangeArrowheads="1"/>
                </p:cNvSpPr>
                <p:nvPr/>
              </p:nvSpPr>
              <p:spPr bwMode="auto">
                <a:xfrm>
                  <a:off x="1008" y="230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5082" name="Line 26"/>
                <p:cNvSpPr>
                  <a:spLocks noChangeShapeType="1"/>
                </p:cNvSpPr>
                <p:nvPr/>
              </p:nvSpPr>
              <p:spPr bwMode="auto">
                <a:xfrm>
                  <a:off x="1056" y="2352"/>
                  <a:ext cx="5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1" name="Group 27"/>
              <p:cNvGrpSpPr>
                <a:grpSpLocks/>
              </p:cNvGrpSpPr>
              <p:nvPr/>
            </p:nvGrpSpPr>
            <p:grpSpPr bwMode="auto">
              <a:xfrm>
                <a:off x="2448" y="2064"/>
                <a:ext cx="624" cy="96"/>
                <a:chOff x="1008" y="2304"/>
                <a:chExt cx="624" cy="96"/>
              </a:xfrm>
            </p:grpSpPr>
            <p:sp>
              <p:nvSpPr>
                <p:cNvPr id="45084" name="Oval 28"/>
                <p:cNvSpPr>
                  <a:spLocks noChangeArrowheads="1"/>
                </p:cNvSpPr>
                <p:nvPr/>
              </p:nvSpPr>
              <p:spPr bwMode="auto">
                <a:xfrm>
                  <a:off x="1008" y="230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5085" name="Line 29"/>
                <p:cNvSpPr>
                  <a:spLocks noChangeShapeType="1"/>
                </p:cNvSpPr>
                <p:nvPr/>
              </p:nvSpPr>
              <p:spPr bwMode="auto">
                <a:xfrm>
                  <a:off x="1056" y="2352"/>
                  <a:ext cx="5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2" name="Group 30"/>
              <p:cNvGrpSpPr>
                <a:grpSpLocks/>
              </p:cNvGrpSpPr>
              <p:nvPr/>
            </p:nvGrpSpPr>
            <p:grpSpPr bwMode="auto">
              <a:xfrm>
                <a:off x="3456" y="2064"/>
                <a:ext cx="624" cy="96"/>
                <a:chOff x="1008" y="2304"/>
                <a:chExt cx="624" cy="96"/>
              </a:xfrm>
            </p:grpSpPr>
            <p:sp>
              <p:nvSpPr>
                <p:cNvPr id="45087" name="Oval 31"/>
                <p:cNvSpPr>
                  <a:spLocks noChangeArrowheads="1"/>
                </p:cNvSpPr>
                <p:nvPr/>
              </p:nvSpPr>
              <p:spPr bwMode="auto">
                <a:xfrm>
                  <a:off x="1008" y="230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5088" name="Line 32"/>
                <p:cNvSpPr>
                  <a:spLocks noChangeShapeType="1"/>
                </p:cNvSpPr>
                <p:nvPr/>
              </p:nvSpPr>
              <p:spPr bwMode="auto">
                <a:xfrm>
                  <a:off x="1056" y="2352"/>
                  <a:ext cx="5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45089" name="Oval 33"/>
            <p:cNvSpPr>
              <a:spLocks noChangeArrowheads="1"/>
            </p:cNvSpPr>
            <p:nvPr/>
          </p:nvSpPr>
          <p:spPr bwMode="auto">
            <a:xfrm>
              <a:off x="5136" y="1402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" name="Group 34"/>
            <p:cNvGrpSpPr>
              <a:grpSpLocks/>
            </p:cNvGrpSpPr>
            <p:nvPr/>
          </p:nvGrpSpPr>
          <p:grpSpPr bwMode="auto">
            <a:xfrm>
              <a:off x="1200" y="912"/>
              <a:ext cx="480" cy="432"/>
              <a:chOff x="432" y="2352"/>
              <a:chExt cx="480" cy="432"/>
            </a:xfrm>
          </p:grpSpPr>
          <p:grpSp>
            <p:nvGrpSpPr>
              <p:cNvPr id="14" name="Group 35"/>
              <p:cNvGrpSpPr>
                <a:grpSpLocks/>
              </p:cNvGrpSpPr>
              <p:nvPr/>
            </p:nvGrpSpPr>
            <p:grpSpPr bwMode="auto">
              <a:xfrm>
                <a:off x="432" y="2352"/>
                <a:ext cx="288" cy="240"/>
                <a:chOff x="960" y="1584"/>
                <a:chExt cx="288" cy="240"/>
              </a:xfrm>
            </p:grpSpPr>
            <p:sp>
              <p:nvSpPr>
                <p:cNvPr id="45092" name="Oval 36"/>
                <p:cNvSpPr>
                  <a:spLocks noChangeArrowheads="1"/>
                </p:cNvSpPr>
                <p:nvPr/>
              </p:nvSpPr>
              <p:spPr bwMode="auto">
                <a:xfrm>
                  <a:off x="1056" y="1632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5093" name="Rectangle 37"/>
                <p:cNvSpPr>
                  <a:spLocks noChangeArrowheads="1"/>
                </p:cNvSpPr>
                <p:nvPr/>
              </p:nvSpPr>
              <p:spPr bwMode="auto">
                <a:xfrm>
                  <a:off x="960" y="1584"/>
                  <a:ext cx="288" cy="2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45094" name="Line 38"/>
              <p:cNvSpPr>
                <a:spLocks noChangeShapeType="1"/>
              </p:cNvSpPr>
              <p:nvPr/>
            </p:nvSpPr>
            <p:spPr bwMode="auto">
              <a:xfrm>
                <a:off x="576" y="2448"/>
                <a:ext cx="336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45095" name="Text Box 39"/>
            <p:cNvSpPr txBox="1">
              <a:spLocks noChangeArrowheads="1"/>
            </p:cNvSpPr>
            <p:nvPr/>
          </p:nvSpPr>
          <p:spPr bwMode="auto">
            <a:xfrm>
              <a:off x="384" y="864"/>
              <a:ext cx="10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dirty="0" err="1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Verdana" pitchFamily="34" charset="0"/>
                </a:rPr>
                <a:t>myList</a:t>
              </a:r>
              <a:r>
                <a:rPr lang="en-US" sz="2400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Verdana" pitchFamily="34" charset="0"/>
                </a:rPr>
                <a:t>:</a:t>
              </a:r>
              <a:endPara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41" name="Footer Placeholder 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bldLvl="4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BD5B-685A-48F7-8AEA-B528880D831F}" type="slidenum">
              <a:rPr lang="en-US"/>
              <a:pPr/>
              <a:t>11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Singly-linked lists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85880" y="1447800"/>
            <a:ext cx="7772400" cy="696913"/>
          </a:xfrm>
        </p:spPr>
        <p:txBody>
          <a:bodyPr/>
          <a:lstStyle/>
          <a:p>
            <a:r>
              <a:rPr lang="en-US" dirty="0"/>
              <a:t>Here is a </a:t>
            </a:r>
            <a:r>
              <a:rPr lang="en-US" dirty="0">
                <a:solidFill>
                  <a:schemeClr val="tx2"/>
                </a:solidFill>
              </a:rPr>
              <a:t>singly-linked </a:t>
            </a:r>
            <a:r>
              <a:rPr lang="en-US" dirty="0" smtClean="0">
                <a:solidFill>
                  <a:schemeClr val="tx2"/>
                </a:solidFill>
              </a:rPr>
              <a:t>list</a:t>
            </a:r>
            <a:r>
              <a:rPr lang="en-US" dirty="0" smtClean="0"/>
              <a:t>:</a:t>
            </a:r>
            <a:endParaRPr lang="en-US" sz="2400" dirty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157318" y="3694113"/>
            <a:ext cx="7772400" cy="2401887"/>
          </a:xfrm>
        </p:spPr>
        <p:txBody>
          <a:bodyPr/>
          <a:lstStyle/>
          <a:p>
            <a:r>
              <a:rPr lang="en-US" dirty="0"/>
              <a:t>Each node contains a value and a link to its successor (the last node has no successor)</a:t>
            </a:r>
          </a:p>
          <a:p>
            <a:r>
              <a:rPr lang="en-US" dirty="0"/>
              <a:t>The header points to the first node in the list (or contains the null link if the list is empty)</a:t>
            </a:r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1157318" y="2362200"/>
            <a:ext cx="7772400" cy="1143000"/>
            <a:chOff x="432" y="1488"/>
            <a:chExt cx="4896" cy="720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1728" y="1961"/>
              <a:ext cx="3600" cy="246"/>
              <a:chOff x="1056" y="2011"/>
              <a:chExt cx="3600" cy="246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1056" y="2011"/>
                <a:ext cx="577" cy="243"/>
                <a:chOff x="863" y="1536"/>
                <a:chExt cx="577" cy="243"/>
              </a:xfrm>
            </p:grpSpPr>
            <p:sp>
              <p:nvSpPr>
                <p:cNvPr id="13319" name="Rectangle 7"/>
                <p:cNvSpPr>
                  <a:spLocks noChangeArrowheads="1"/>
                </p:cNvSpPr>
                <p:nvPr/>
              </p:nvSpPr>
              <p:spPr bwMode="auto">
                <a:xfrm>
                  <a:off x="863" y="1537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13320" name="Rectangle 8"/>
                <p:cNvSpPr>
                  <a:spLocks noChangeArrowheads="1"/>
                </p:cNvSpPr>
                <p:nvPr/>
              </p:nvSpPr>
              <p:spPr bwMode="auto">
                <a:xfrm>
                  <a:off x="1152" y="1536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5" name="Group 9"/>
              <p:cNvGrpSpPr>
                <a:grpSpLocks/>
              </p:cNvGrpSpPr>
              <p:nvPr/>
            </p:nvGrpSpPr>
            <p:grpSpPr bwMode="auto">
              <a:xfrm>
                <a:off x="2063" y="2014"/>
                <a:ext cx="577" cy="243"/>
                <a:chOff x="863" y="1536"/>
                <a:chExt cx="577" cy="243"/>
              </a:xfrm>
            </p:grpSpPr>
            <p:sp>
              <p:nvSpPr>
                <p:cNvPr id="13322" name="Rectangle 10"/>
                <p:cNvSpPr>
                  <a:spLocks noChangeArrowheads="1"/>
                </p:cNvSpPr>
                <p:nvPr/>
              </p:nvSpPr>
              <p:spPr bwMode="auto">
                <a:xfrm>
                  <a:off x="863" y="1537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13323" name="Rectangle 11"/>
                <p:cNvSpPr>
                  <a:spLocks noChangeArrowheads="1"/>
                </p:cNvSpPr>
                <p:nvPr/>
              </p:nvSpPr>
              <p:spPr bwMode="auto">
                <a:xfrm>
                  <a:off x="1152" y="1536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3071" y="2014"/>
                <a:ext cx="577" cy="243"/>
                <a:chOff x="863" y="1536"/>
                <a:chExt cx="577" cy="243"/>
              </a:xfrm>
            </p:grpSpPr>
            <p:sp>
              <p:nvSpPr>
                <p:cNvPr id="13325" name="Rectangle 13"/>
                <p:cNvSpPr>
                  <a:spLocks noChangeArrowheads="1"/>
                </p:cNvSpPr>
                <p:nvPr/>
              </p:nvSpPr>
              <p:spPr bwMode="auto">
                <a:xfrm>
                  <a:off x="863" y="1537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13326" name="Rectangle 14"/>
                <p:cNvSpPr>
                  <a:spLocks noChangeArrowheads="1"/>
                </p:cNvSpPr>
                <p:nvPr/>
              </p:nvSpPr>
              <p:spPr bwMode="auto">
                <a:xfrm>
                  <a:off x="1152" y="1536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7" name="Group 15"/>
              <p:cNvGrpSpPr>
                <a:grpSpLocks/>
              </p:cNvGrpSpPr>
              <p:nvPr/>
            </p:nvGrpSpPr>
            <p:grpSpPr bwMode="auto">
              <a:xfrm>
                <a:off x="4079" y="2014"/>
                <a:ext cx="577" cy="243"/>
                <a:chOff x="863" y="1536"/>
                <a:chExt cx="577" cy="243"/>
              </a:xfrm>
            </p:grpSpPr>
            <p:sp>
              <p:nvSpPr>
                <p:cNvPr id="13328" name="Rectangle 16"/>
                <p:cNvSpPr>
                  <a:spLocks noChangeArrowheads="1"/>
                </p:cNvSpPr>
                <p:nvPr/>
              </p:nvSpPr>
              <p:spPr bwMode="auto">
                <a:xfrm>
                  <a:off x="863" y="1537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13329" name="Rectangle 17"/>
                <p:cNvSpPr>
                  <a:spLocks noChangeArrowheads="1"/>
                </p:cNvSpPr>
                <p:nvPr/>
              </p:nvSpPr>
              <p:spPr bwMode="auto">
                <a:xfrm>
                  <a:off x="1152" y="1536"/>
                  <a:ext cx="288" cy="24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grpSp>
          <p:nvGrpSpPr>
            <p:cNvPr id="8" name="Group 18"/>
            <p:cNvGrpSpPr>
              <a:grpSpLocks/>
            </p:cNvGrpSpPr>
            <p:nvPr/>
          </p:nvGrpSpPr>
          <p:grpSpPr bwMode="auto">
            <a:xfrm>
              <a:off x="1728" y="1966"/>
              <a:ext cx="3312" cy="242"/>
              <a:chOff x="1056" y="2302"/>
              <a:chExt cx="3312" cy="242"/>
            </a:xfrm>
          </p:grpSpPr>
          <p:sp>
            <p:nvSpPr>
              <p:cNvPr id="13331" name="Rectangle 19"/>
              <p:cNvSpPr>
                <a:spLocks noChangeArrowheads="1"/>
              </p:cNvSpPr>
              <p:nvPr/>
            </p:nvSpPr>
            <p:spPr bwMode="auto">
              <a:xfrm>
                <a:off x="1056" y="2302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a</a:t>
                </a:r>
                <a:endParaRPr lang="en-US" sz="2400"/>
              </a:p>
            </p:txBody>
          </p:sp>
          <p:sp>
            <p:nvSpPr>
              <p:cNvPr id="13332" name="Rectangle 20"/>
              <p:cNvSpPr>
                <a:spLocks noChangeArrowheads="1"/>
              </p:cNvSpPr>
              <p:nvPr/>
            </p:nvSpPr>
            <p:spPr bwMode="auto">
              <a:xfrm>
                <a:off x="2064" y="2302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b</a:t>
                </a:r>
                <a:endParaRPr lang="en-US" sz="2400"/>
              </a:p>
            </p:txBody>
          </p:sp>
          <p:sp>
            <p:nvSpPr>
              <p:cNvPr id="13333" name="Rectangle 21"/>
              <p:cNvSpPr>
                <a:spLocks noChangeArrowheads="1"/>
              </p:cNvSpPr>
              <p:nvPr/>
            </p:nvSpPr>
            <p:spPr bwMode="auto">
              <a:xfrm>
                <a:off x="3072" y="2302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c</a:t>
                </a:r>
                <a:endParaRPr lang="en-US" sz="2400"/>
              </a:p>
            </p:txBody>
          </p:sp>
          <p:sp>
            <p:nvSpPr>
              <p:cNvPr id="13334" name="Rectangle 22"/>
              <p:cNvSpPr>
                <a:spLocks noChangeArrowheads="1"/>
              </p:cNvSpPr>
              <p:nvPr/>
            </p:nvSpPr>
            <p:spPr bwMode="auto">
              <a:xfrm>
                <a:off x="4080" y="2302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d</a:t>
                </a:r>
                <a:endParaRPr lang="en-US" sz="2400"/>
              </a:p>
            </p:txBody>
          </p:sp>
        </p:grpSp>
        <p:grpSp>
          <p:nvGrpSpPr>
            <p:cNvPr id="9" name="Group 23"/>
            <p:cNvGrpSpPr>
              <a:grpSpLocks/>
            </p:cNvGrpSpPr>
            <p:nvPr/>
          </p:nvGrpSpPr>
          <p:grpSpPr bwMode="auto">
            <a:xfrm>
              <a:off x="2112" y="2014"/>
              <a:ext cx="2640" cy="96"/>
              <a:chOff x="1440" y="2064"/>
              <a:chExt cx="2640" cy="96"/>
            </a:xfrm>
          </p:grpSpPr>
          <p:grpSp>
            <p:nvGrpSpPr>
              <p:cNvPr id="10" name="Group 24"/>
              <p:cNvGrpSpPr>
                <a:grpSpLocks/>
              </p:cNvGrpSpPr>
              <p:nvPr/>
            </p:nvGrpSpPr>
            <p:grpSpPr bwMode="auto">
              <a:xfrm>
                <a:off x="1440" y="2064"/>
                <a:ext cx="624" cy="96"/>
                <a:chOff x="1008" y="2304"/>
                <a:chExt cx="624" cy="96"/>
              </a:xfrm>
            </p:grpSpPr>
            <p:sp>
              <p:nvSpPr>
                <p:cNvPr id="13337" name="Oval 25"/>
                <p:cNvSpPr>
                  <a:spLocks noChangeArrowheads="1"/>
                </p:cNvSpPr>
                <p:nvPr/>
              </p:nvSpPr>
              <p:spPr bwMode="auto">
                <a:xfrm>
                  <a:off x="1008" y="230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3338" name="Line 26"/>
                <p:cNvSpPr>
                  <a:spLocks noChangeShapeType="1"/>
                </p:cNvSpPr>
                <p:nvPr/>
              </p:nvSpPr>
              <p:spPr bwMode="auto">
                <a:xfrm>
                  <a:off x="1056" y="2352"/>
                  <a:ext cx="5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1" name="Group 27"/>
              <p:cNvGrpSpPr>
                <a:grpSpLocks/>
              </p:cNvGrpSpPr>
              <p:nvPr/>
            </p:nvGrpSpPr>
            <p:grpSpPr bwMode="auto">
              <a:xfrm>
                <a:off x="2448" y="2064"/>
                <a:ext cx="624" cy="96"/>
                <a:chOff x="1008" y="2304"/>
                <a:chExt cx="624" cy="96"/>
              </a:xfrm>
            </p:grpSpPr>
            <p:sp>
              <p:nvSpPr>
                <p:cNvPr id="13340" name="Oval 28"/>
                <p:cNvSpPr>
                  <a:spLocks noChangeArrowheads="1"/>
                </p:cNvSpPr>
                <p:nvPr/>
              </p:nvSpPr>
              <p:spPr bwMode="auto">
                <a:xfrm>
                  <a:off x="1008" y="230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3341" name="Line 29"/>
                <p:cNvSpPr>
                  <a:spLocks noChangeShapeType="1"/>
                </p:cNvSpPr>
                <p:nvPr/>
              </p:nvSpPr>
              <p:spPr bwMode="auto">
                <a:xfrm>
                  <a:off x="1056" y="2352"/>
                  <a:ext cx="5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2" name="Group 30"/>
              <p:cNvGrpSpPr>
                <a:grpSpLocks/>
              </p:cNvGrpSpPr>
              <p:nvPr/>
            </p:nvGrpSpPr>
            <p:grpSpPr bwMode="auto">
              <a:xfrm>
                <a:off x="3456" y="2064"/>
                <a:ext cx="624" cy="96"/>
                <a:chOff x="1008" y="2304"/>
                <a:chExt cx="624" cy="96"/>
              </a:xfrm>
            </p:grpSpPr>
            <p:sp>
              <p:nvSpPr>
                <p:cNvPr id="13343" name="Oval 31"/>
                <p:cNvSpPr>
                  <a:spLocks noChangeArrowheads="1"/>
                </p:cNvSpPr>
                <p:nvPr/>
              </p:nvSpPr>
              <p:spPr bwMode="auto">
                <a:xfrm>
                  <a:off x="1008" y="230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3344" name="Line 32"/>
                <p:cNvSpPr>
                  <a:spLocks noChangeShapeType="1"/>
                </p:cNvSpPr>
                <p:nvPr/>
              </p:nvSpPr>
              <p:spPr bwMode="auto">
                <a:xfrm>
                  <a:off x="1056" y="2352"/>
                  <a:ext cx="5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13345" name="Oval 33"/>
            <p:cNvSpPr>
              <a:spLocks noChangeArrowheads="1"/>
            </p:cNvSpPr>
            <p:nvPr/>
          </p:nvSpPr>
          <p:spPr bwMode="auto">
            <a:xfrm>
              <a:off x="5136" y="2016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" name="Group 34"/>
            <p:cNvGrpSpPr>
              <a:grpSpLocks/>
            </p:cNvGrpSpPr>
            <p:nvPr/>
          </p:nvGrpSpPr>
          <p:grpSpPr bwMode="auto">
            <a:xfrm>
              <a:off x="432" y="1488"/>
              <a:ext cx="1248" cy="480"/>
              <a:chOff x="192" y="1872"/>
              <a:chExt cx="1248" cy="480"/>
            </a:xfrm>
          </p:grpSpPr>
          <p:grpSp>
            <p:nvGrpSpPr>
              <p:cNvPr id="14" name="Group 35"/>
              <p:cNvGrpSpPr>
                <a:grpSpLocks/>
              </p:cNvGrpSpPr>
              <p:nvPr/>
            </p:nvGrpSpPr>
            <p:grpSpPr bwMode="auto">
              <a:xfrm>
                <a:off x="960" y="1920"/>
                <a:ext cx="480" cy="432"/>
                <a:chOff x="432" y="2352"/>
                <a:chExt cx="480" cy="432"/>
              </a:xfrm>
            </p:grpSpPr>
            <p:grpSp>
              <p:nvGrpSpPr>
                <p:cNvPr id="15" name="Group 36"/>
                <p:cNvGrpSpPr>
                  <a:grpSpLocks/>
                </p:cNvGrpSpPr>
                <p:nvPr/>
              </p:nvGrpSpPr>
              <p:grpSpPr bwMode="auto">
                <a:xfrm>
                  <a:off x="432" y="2352"/>
                  <a:ext cx="288" cy="240"/>
                  <a:chOff x="960" y="1584"/>
                  <a:chExt cx="288" cy="240"/>
                </a:xfrm>
              </p:grpSpPr>
              <p:sp>
                <p:nvSpPr>
                  <p:cNvPr id="13349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1632"/>
                    <a:ext cx="96" cy="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3350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584"/>
                    <a:ext cx="288" cy="240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13351" name="Line 39"/>
                <p:cNvSpPr>
                  <a:spLocks noChangeShapeType="1"/>
                </p:cNvSpPr>
                <p:nvPr/>
              </p:nvSpPr>
              <p:spPr bwMode="auto">
                <a:xfrm>
                  <a:off x="576" y="2448"/>
                  <a:ext cx="336" cy="33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3352" name="Text Box 40"/>
              <p:cNvSpPr txBox="1">
                <a:spLocks noChangeArrowheads="1"/>
              </p:cNvSpPr>
              <p:nvPr/>
            </p:nvSpPr>
            <p:spPr bwMode="auto">
              <a:xfrm>
                <a:off x="192" y="1872"/>
                <a:ext cx="81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400" dirty="0" err="1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Verdana" pitchFamily="34" charset="0"/>
                  </a:rPr>
                  <a:t>myList</a:t>
                </a:r>
                <a:endParaRPr lang="en-US" sz="2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43" name="Footer Placeholder 42"/>
          <p:cNvSpPr>
            <a:spLocks noGrp="1"/>
          </p:cNvSpPr>
          <p:nvPr>
            <p:ph type="ftr" sz="quarter" idx="11"/>
          </p:nvPr>
        </p:nvSpPr>
        <p:spPr>
          <a:xfrm>
            <a:off x="1214414" y="6305550"/>
            <a:ext cx="7396186" cy="476250"/>
          </a:xfrm>
        </p:spPr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4" autoUpdateAnimBg="0"/>
      <p:bldP spid="13316" grpId="0" build="p" bldLvl="4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0A2ED-8180-446B-ADA8-7DBFC2AE45F6}" type="slidenum">
              <a:rPr lang="en-US"/>
              <a:pPr/>
              <a:t>12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Singly-linked lists in Java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2976" y="1524000"/>
            <a:ext cx="3950232" cy="46634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1800" dirty="0">
                <a:solidFill>
                  <a:srgbClr val="0070C0"/>
                </a:solidFill>
                <a:latin typeface="Verdana" pitchFamily="34" charset="0"/>
              </a:rPr>
              <a:t>public class </a:t>
            </a:r>
            <a:r>
              <a:rPr lang="en-US" sz="1800" dirty="0" err="1" smtClean="0">
                <a:solidFill>
                  <a:srgbClr val="0070C0"/>
                </a:solidFill>
                <a:latin typeface="Verdana" pitchFamily="34" charset="0"/>
              </a:rPr>
              <a:t>SLinkList</a:t>
            </a: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Verdana" pitchFamily="34" charset="0"/>
              </a:rPr>
              <a:t>{</a:t>
            </a:r>
            <a:br>
              <a:rPr lang="en-US" sz="1800" dirty="0">
                <a:solidFill>
                  <a:srgbClr val="0070C0"/>
                </a:solidFill>
                <a:latin typeface="Verdana" pitchFamily="34" charset="0"/>
              </a:rPr>
            </a:br>
            <a:endParaRPr lang="en-US" sz="1800" dirty="0" smtClean="0">
              <a:solidFill>
                <a:srgbClr val="0070C0"/>
              </a:solidFill>
              <a:latin typeface="Verdana" pitchFamily="34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Private node start;</a:t>
            </a:r>
            <a:r>
              <a:rPr lang="en-US" sz="1800" dirty="0">
                <a:solidFill>
                  <a:srgbClr val="0070C0"/>
                </a:solidFill>
                <a:latin typeface="Verdana" pitchFamily="34" charset="0"/>
              </a:rPr>
              <a:t/>
            </a:r>
            <a:br>
              <a:rPr lang="en-US" sz="1800" dirty="0">
                <a:solidFill>
                  <a:srgbClr val="0070C0"/>
                </a:solidFill>
                <a:latin typeface="Verdana" pitchFamily="34" charset="0"/>
              </a:rPr>
            </a:br>
            <a:endParaRPr lang="en-US" sz="1800" dirty="0" smtClean="0">
              <a:solidFill>
                <a:srgbClr val="0070C0"/>
              </a:solidFill>
              <a:latin typeface="Verdana" pitchFamily="34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public </a:t>
            </a:r>
            <a:r>
              <a:rPr lang="en-US" sz="1800" dirty="0" err="1" smtClean="0">
                <a:solidFill>
                  <a:srgbClr val="0070C0"/>
                </a:solidFill>
                <a:latin typeface="Verdana" pitchFamily="34" charset="0"/>
              </a:rPr>
              <a:t>SLinkList</a:t>
            </a: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() </a:t>
            </a:r>
            <a:r>
              <a:rPr lang="en-US" sz="1800" dirty="0">
                <a:solidFill>
                  <a:srgbClr val="0070C0"/>
                </a:solidFill>
                <a:latin typeface="Verdana" pitchFamily="34" charset="0"/>
              </a:rPr>
              <a:t>{</a:t>
            </a:r>
          </a:p>
          <a:p>
            <a:pPr lvl="1">
              <a:buFontTx/>
              <a:buChar char=" "/>
            </a:pPr>
            <a:r>
              <a:rPr lang="en-US" sz="1800" dirty="0">
                <a:solidFill>
                  <a:srgbClr val="0070C0"/>
                </a:solidFill>
                <a:latin typeface="Verdana" pitchFamily="34" charset="0"/>
              </a:rPr>
              <a:t>      </a:t>
            </a:r>
            <a:r>
              <a:rPr lang="en-US" sz="1800" dirty="0" err="1">
                <a:solidFill>
                  <a:srgbClr val="0070C0"/>
                </a:solidFill>
                <a:latin typeface="Verdana" pitchFamily="34" charset="0"/>
              </a:rPr>
              <a:t>this.first</a:t>
            </a:r>
            <a:r>
              <a:rPr lang="en-US" sz="1800" dirty="0">
                <a:solidFill>
                  <a:srgbClr val="0070C0"/>
                </a:solidFill>
                <a:latin typeface="Verdana" pitchFamily="34" charset="0"/>
              </a:rPr>
              <a:t> = null;</a:t>
            </a:r>
            <a:br>
              <a:rPr lang="en-US" sz="18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18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// </a:t>
            </a:r>
            <a:r>
              <a:rPr lang="en-US" sz="1800" i="1" dirty="0">
                <a:solidFill>
                  <a:srgbClr val="0070C0"/>
                </a:solidFill>
                <a:latin typeface="Verdana" pitchFamily="34" charset="0"/>
              </a:rPr>
              <a:t>methods</a:t>
            </a:r>
            <a:r>
              <a:rPr lang="en-US" sz="1800" i="1" dirty="0" smtClean="0">
                <a:solidFill>
                  <a:srgbClr val="0070C0"/>
                </a:solidFill>
                <a:latin typeface="Verdana" pitchFamily="34" charset="0"/>
              </a:rPr>
              <a:t>...</a:t>
            </a:r>
          </a:p>
          <a:p>
            <a:pPr lvl="1">
              <a:buNone/>
            </a:pPr>
            <a:endParaRPr lang="en-US" sz="1800" i="1" dirty="0" smtClean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None/>
            </a:pPr>
            <a:r>
              <a:rPr lang="en-US" sz="1800" i="1" dirty="0" smtClean="0">
                <a:solidFill>
                  <a:srgbClr val="0070C0"/>
                </a:solidFill>
                <a:latin typeface="Verdana" pitchFamily="34" charset="0"/>
              </a:rPr>
              <a:t>Public void </a:t>
            </a:r>
            <a:r>
              <a:rPr lang="en-US" sz="1800" i="1" dirty="0" err="1" smtClean="0">
                <a:solidFill>
                  <a:srgbClr val="0070C0"/>
                </a:solidFill>
                <a:latin typeface="Verdana" pitchFamily="34" charset="0"/>
              </a:rPr>
              <a:t>Addnode</a:t>
            </a:r>
            <a:r>
              <a:rPr lang="en-US" sz="1800" i="1" dirty="0" smtClean="0">
                <a:solidFill>
                  <a:srgbClr val="0070C0"/>
                </a:solidFill>
                <a:latin typeface="Verdana" pitchFamily="34" charset="0"/>
              </a:rPr>
              <a:t>(</a:t>
            </a:r>
            <a:r>
              <a:rPr lang="en-US" sz="1800" i="1" dirty="0" err="1" smtClean="0">
                <a:solidFill>
                  <a:srgbClr val="0070C0"/>
                </a:solidFill>
                <a:latin typeface="Verdana" pitchFamily="34" charset="0"/>
              </a:rPr>
              <a:t>int</a:t>
            </a:r>
            <a:r>
              <a:rPr lang="en-US" sz="1800" i="1" dirty="0" smtClean="0">
                <a:solidFill>
                  <a:srgbClr val="0070C0"/>
                </a:solidFill>
                <a:latin typeface="Verdana" pitchFamily="34" charset="0"/>
              </a:rPr>
              <a:t> d){</a:t>
            </a:r>
            <a:endParaRPr lang="en-US" sz="1800" dirty="0">
              <a:solidFill>
                <a:srgbClr val="0070C0"/>
              </a:solidFill>
              <a:latin typeface="Verdana" pitchFamily="34" charset="0"/>
            </a:endParaRPr>
          </a:p>
          <a:p>
            <a:pPr>
              <a:buFontTx/>
              <a:buChar char=" "/>
            </a:pP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…</a:t>
            </a:r>
          </a:p>
          <a:p>
            <a:pPr>
              <a:buFontTx/>
              <a:buChar char=" "/>
            </a:pP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  <a:p>
            <a:pPr>
              <a:buFontTx/>
              <a:buChar char=" "/>
            </a:pP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Public void </a:t>
            </a:r>
            <a:r>
              <a:rPr lang="en-US" sz="1800" dirty="0" err="1" smtClean="0">
                <a:solidFill>
                  <a:srgbClr val="0070C0"/>
                </a:solidFill>
                <a:latin typeface="Verdana" pitchFamily="34" charset="0"/>
              </a:rPr>
              <a:t>getlistnode</a:t>
            </a: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(){</a:t>
            </a:r>
          </a:p>
          <a:p>
            <a:pPr>
              <a:buFontTx/>
              <a:buChar char=" "/>
            </a:pP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…}</a:t>
            </a:r>
          </a:p>
          <a:p>
            <a:pPr>
              <a:buFontTx/>
              <a:buChar char=" "/>
            </a:pPr>
            <a:endParaRPr lang="en-US" sz="1800" dirty="0" smtClean="0">
              <a:solidFill>
                <a:srgbClr val="0070C0"/>
              </a:solidFill>
              <a:latin typeface="Verdana" pitchFamily="34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70C0"/>
                </a:solidFill>
                <a:latin typeface="Verdana" pitchFamily="34" charset="0"/>
              </a:rPr>
              <a:t>}</a:t>
            </a:r>
            <a:endParaRPr lang="en-US" sz="2400" dirty="0">
              <a:solidFill>
                <a:srgbClr val="0070C0"/>
              </a:solidFill>
              <a:latin typeface="Verdana" pitchFamily="34" charset="0"/>
            </a:endParaRPr>
          </a:p>
          <a:p>
            <a:pPr lvl="2"/>
            <a:endParaRPr lang="en-US" sz="1800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/>
          <a:p>
            <a:r>
              <a:rPr lang="en-US" sz="2400" dirty="0"/>
              <a:t>This class actually describes the </a:t>
            </a:r>
            <a:r>
              <a:rPr lang="en-US" sz="2400" i="1" dirty="0"/>
              <a:t>header</a:t>
            </a:r>
            <a:r>
              <a:rPr lang="en-US" sz="2400" dirty="0"/>
              <a:t> of a singly-linked list</a:t>
            </a:r>
          </a:p>
          <a:p>
            <a:r>
              <a:rPr lang="en-US" sz="2400" dirty="0"/>
              <a:t>However, the entire list is accessible from this header</a:t>
            </a:r>
          </a:p>
          <a:p>
            <a:r>
              <a:rPr lang="en-US" sz="2400" dirty="0"/>
              <a:t>Users can think of the SLL as </a:t>
            </a:r>
            <a:r>
              <a:rPr lang="en-US" sz="2400" i="1" dirty="0"/>
              <a:t>being</a:t>
            </a:r>
            <a:r>
              <a:rPr lang="en-US" sz="2400" dirty="0"/>
              <a:t> the list</a:t>
            </a:r>
          </a:p>
          <a:p>
            <a:pPr lvl="1"/>
            <a:r>
              <a:rPr lang="en-US" sz="2000" dirty="0"/>
              <a:t>Users shouldn’t have to worry about the actual implementation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2397E-3340-40C5-A5BF-1FC60A0CE52F}" type="slidenum">
              <a:rPr lang="en-US"/>
              <a:pPr/>
              <a:t>13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Singly Linked List </a:t>
            </a:r>
            <a:r>
              <a:rPr lang="en-US" dirty="0"/>
              <a:t>nodes in Java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6" y="1447800"/>
            <a:ext cx="7790712" cy="4800600"/>
          </a:xfrm>
        </p:spPr>
        <p:txBody>
          <a:bodyPr/>
          <a:lstStyle/>
          <a:p>
            <a:pPr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public class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node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{</a:t>
            </a: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protected Object element;</a:t>
            </a: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protected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node next;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/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endParaRPr lang="en-US" sz="2000" dirty="0" smtClean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protected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node(Object </a:t>
            </a:r>
            <a:r>
              <a:rPr lang="en-US" sz="2000" dirty="0" err="1">
                <a:solidFill>
                  <a:srgbClr val="0070C0"/>
                </a:solidFill>
                <a:latin typeface="Verdana" pitchFamily="34" charset="0"/>
              </a:rPr>
              <a:t>elem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,</a:t>
            </a:r>
            <a:b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                            node next)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{</a:t>
            </a:r>
          </a:p>
          <a:p>
            <a:pPr lvl="2">
              <a:buFontTx/>
              <a:buChar char=" "/>
            </a:pPr>
            <a:r>
              <a:rPr lang="en-US" dirty="0" err="1" smtClean="0">
                <a:solidFill>
                  <a:srgbClr val="0070C0"/>
                </a:solidFill>
                <a:latin typeface="Verdana" pitchFamily="34" charset="0"/>
              </a:rPr>
              <a:t>this.element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= </a:t>
            </a:r>
            <a:r>
              <a:rPr lang="en-US" dirty="0" err="1">
                <a:solidFill>
                  <a:srgbClr val="0070C0"/>
                </a:solidFill>
                <a:latin typeface="Verdana" pitchFamily="34" charset="0"/>
              </a:rPr>
              <a:t>elem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;</a:t>
            </a:r>
          </a:p>
          <a:p>
            <a:pPr lvl="2">
              <a:buFontTx/>
              <a:buChar char=" "/>
            </a:pPr>
            <a:r>
              <a:rPr lang="en-US" dirty="0" err="1" smtClean="0">
                <a:solidFill>
                  <a:srgbClr val="0070C0"/>
                </a:solidFill>
                <a:latin typeface="Verdana" pitchFamily="34" charset="0"/>
              </a:rPr>
              <a:t>this.next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=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next;</a:t>
            </a:r>
            <a:endParaRPr lang="en-US" dirty="0">
              <a:solidFill>
                <a:srgbClr val="0070C0"/>
              </a:solidFill>
              <a:latin typeface="Verdana" pitchFamily="34" charset="0"/>
            </a:endParaRPr>
          </a:p>
          <a:p>
            <a:pPr>
              <a:buFontTx/>
              <a:buChar char=" "/>
            </a:pP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   }</a:t>
            </a:r>
            <a:br>
              <a:rPr lang="en-US" sz="24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A08DE-3BF5-4C5C-98C8-BB56372627A9}" type="slidenum">
              <a:rPr lang="en-US"/>
              <a:pPr/>
              <a:t>14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 simple list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00" y="1500174"/>
            <a:ext cx="7772400" cy="3021013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/>
              <a:t>To create the list ("one", "two", "three"):</a:t>
            </a:r>
          </a:p>
          <a:p>
            <a:r>
              <a:rPr lang="en-US" dirty="0" err="1" smtClean="0">
                <a:solidFill>
                  <a:srgbClr val="0070C0"/>
                </a:solidFill>
                <a:latin typeface="Verdana" pitchFamily="34" charset="0"/>
              </a:rPr>
              <a:t>SLinkList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numerals = new </a:t>
            </a:r>
            <a:r>
              <a:rPr lang="en-US" dirty="0" err="1" smtClean="0">
                <a:solidFill>
                  <a:srgbClr val="0070C0"/>
                </a:solidFill>
                <a:latin typeface="Verdana" pitchFamily="34" charset="0"/>
              </a:rPr>
              <a:t>SLinkList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();</a:t>
            </a:r>
            <a:endParaRPr lang="en-US" dirty="0">
              <a:solidFill>
                <a:srgbClr val="0070C0"/>
              </a:solidFill>
              <a:latin typeface="Verdana" pitchFamily="34" charset="0"/>
            </a:endParaRPr>
          </a:p>
          <a:p>
            <a:r>
              <a:rPr lang="en-US" dirty="0" err="1" smtClean="0">
                <a:solidFill>
                  <a:srgbClr val="0070C0"/>
                </a:solidFill>
                <a:latin typeface="Verdana" pitchFamily="34" charset="0"/>
              </a:rPr>
              <a:t>Numerals.start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=</a:t>
            </a:r>
            <a:br>
              <a:rPr lang="en-US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   new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node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("one",</a:t>
            </a:r>
            <a:br>
              <a:rPr lang="en-US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       new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node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("two",</a:t>
            </a:r>
            <a:br>
              <a:rPr lang="en-US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           new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node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("three", null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)));      </a:t>
            </a:r>
            <a:endParaRPr lang="en-US" sz="3200" dirty="0">
              <a:solidFill>
                <a:srgbClr val="0070C0"/>
              </a:solidFill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7196166" y="5557838"/>
            <a:ext cx="1447800" cy="385762"/>
            <a:chOff x="3792" y="3501"/>
            <a:chExt cx="912" cy="243"/>
          </a:xfrm>
        </p:grpSpPr>
        <p:sp>
          <p:nvSpPr>
            <p:cNvPr id="20489" name="Rectangle 9"/>
            <p:cNvSpPr>
              <a:spLocks noChangeArrowheads="1"/>
            </p:cNvSpPr>
            <p:nvPr/>
          </p:nvSpPr>
          <p:spPr bwMode="auto">
            <a:xfrm>
              <a:off x="3792" y="3502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three</a:t>
              </a:r>
            </a:p>
          </p:txBody>
        </p:sp>
        <p:sp>
          <p:nvSpPr>
            <p:cNvPr id="20490" name="Rectangle 10"/>
            <p:cNvSpPr>
              <a:spLocks noChangeArrowheads="1"/>
            </p:cNvSpPr>
            <p:nvPr/>
          </p:nvSpPr>
          <p:spPr bwMode="auto">
            <a:xfrm>
              <a:off x="4416" y="3501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491" name="Oval 11"/>
            <p:cNvSpPr>
              <a:spLocks noChangeArrowheads="1"/>
            </p:cNvSpPr>
            <p:nvPr/>
          </p:nvSpPr>
          <p:spPr bwMode="auto">
            <a:xfrm>
              <a:off x="4512" y="3552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5214966" y="5557838"/>
            <a:ext cx="1981200" cy="385762"/>
            <a:chOff x="2544" y="3501"/>
            <a:chExt cx="1248" cy="243"/>
          </a:xfrm>
        </p:grpSpPr>
        <p:sp>
          <p:nvSpPr>
            <p:cNvPr id="20496" name="Rectangle 16"/>
            <p:cNvSpPr>
              <a:spLocks noChangeArrowheads="1"/>
            </p:cNvSpPr>
            <p:nvPr/>
          </p:nvSpPr>
          <p:spPr bwMode="auto">
            <a:xfrm>
              <a:off x="2544" y="3502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two</a:t>
              </a:r>
            </a:p>
          </p:txBody>
        </p:sp>
        <p:sp>
          <p:nvSpPr>
            <p:cNvPr id="20497" name="Rectangle 17"/>
            <p:cNvSpPr>
              <a:spLocks noChangeArrowheads="1"/>
            </p:cNvSpPr>
            <p:nvPr/>
          </p:nvSpPr>
          <p:spPr bwMode="auto">
            <a:xfrm>
              <a:off x="3168" y="3501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498" name="Oval 18"/>
            <p:cNvSpPr>
              <a:spLocks noChangeArrowheads="1"/>
            </p:cNvSpPr>
            <p:nvPr/>
          </p:nvSpPr>
          <p:spPr bwMode="auto">
            <a:xfrm>
              <a:off x="3264" y="3552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499" name="Line 19"/>
            <p:cNvSpPr>
              <a:spLocks noChangeShapeType="1"/>
            </p:cNvSpPr>
            <p:nvPr/>
          </p:nvSpPr>
          <p:spPr bwMode="auto">
            <a:xfrm>
              <a:off x="3312" y="3600"/>
              <a:ext cx="4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233766" y="5562600"/>
            <a:ext cx="1981200" cy="385763"/>
            <a:chOff x="1296" y="3504"/>
            <a:chExt cx="1248" cy="243"/>
          </a:xfrm>
        </p:grpSpPr>
        <p:sp>
          <p:nvSpPr>
            <p:cNvPr id="20502" name="Rectangle 22"/>
            <p:cNvSpPr>
              <a:spLocks noChangeArrowheads="1"/>
            </p:cNvSpPr>
            <p:nvPr/>
          </p:nvSpPr>
          <p:spPr bwMode="auto">
            <a:xfrm>
              <a:off x="1296" y="3505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one</a:t>
              </a:r>
            </a:p>
          </p:txBody>
        </p:sp>
        <p:sp>
          <p:nvSpPr>
            <p:cNvPr id="20503" name="Rectangle 23"/>
            <p:cNvSpPr>
              <a:spLocks noChangeArrowheads="1"/>
            </p:cNvSpPr>
            <p:nvPr/>
          </p:nvSpPr>
          <p:spPr bwMode="auto">
            <a:xfrm>
              <a:off x="1920" y="3504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504" name="Oval 24"/>
            <p:cNvSpPr>
              <a:spLocks noChangeArrowheads="1"/>
            </p:cNvSpPr>
            <p:nvPr/>
          </p:nvSpPr>
          <p:spPr bwMode="auto">
            <a:xfrm>
              <a:off x="2016" y="3555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505" name="Line 25"/>
            <p:cNvSpPr>
              <a:spLocks noChangeShapeType="1"/>
            </p:cNvSpPr>
            <p:nvPr/>
          </p:nvSpPr>
          <p:spPr bwMode="auto">
            <a:xfrm>
              <a:off x="2064" y="3603"/>
              <a:ext cx="4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1100166" y="4860925"/>
            <a:ext cx="1828800" cy="396875"/>
            <a:chOff x="432" y="3062"/>
            <a:chExt cx="1152" cy="25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1296" y="3072"/>
              <a:ext cx="288" cy="240"/>
              <a:chOff x="960" y="1584"/>
              <a:chExt cx="288" cy="240"/>
            </a:xfrm>
          </p:grpSpPr>
          <p:sp>
            <p:nvSpPr>
              <p:cNvPr id="20485" name="Oval 5"/>
              <p:cNvSpPr>
                <a:spLocks noChangeArrowheads="1"/>
              </p:cNvSpPr>
              <p:nvPr/>
            </p:nvSpPr>
            <p:spPr bwMode="auto">
              <a:xfrm>
                <a:off x="1056" y="163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486" name="Rectangle 6"/>
              <p:cNvSpPr>
                <a:spLocks noChangeArrowheads="1"/>
              </p:cNvSpPr>
              <p:nvPr/>
            </p:nvSpPr>
            <p:spPr bwMode="auto">
              <a:xfrm>
                <a:off x="960" y="1584"/>
                <a:ext cx="288" cy="2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0507" name="Text Box 27"/>
            <p:cNvSpPr txBox="1">
              <a:spLocks noChangeArrowheads="1"/>
            </p:cNvSpPr>
            <p:nvPr/>
          </p:nvSpPr>
          <p:spPr bwMode="auto">
            <a:xfrm>
              <a:off x="432" y="3062"/>
              <a:ext cx="91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dirty="0">
                  <a:solidFill>
                    <a:srgbClr val="0070C0"/>
                  </a:solidFill>
                  <a:latin typeface="Verdana" pitchFamily="34" charset="0"/>
                </a:rPr>
                <a:t>numerals</a:t>
              </a:r>
            </a:p>
          </p:txBody>
        </p:sp>
      </p:grpSp>
      <p:sp>
        <p:nvSpPr>
          <p:cNvPr id="20509" name="Line 29"/>
          <p:cNvSpPr>
            <a:spLocks noChangeShapeType="1"/>
          </p:cNvSpPr>
          <p:nvPr/>
        </p:nvSpPr>
        <p:spPr bwMode="auto">
          <a:xfrm>
            <a:off x="2700366" y="5029200"/>
            <a:ext cx="5334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ADB3-9B32-4493-A488-EB3C096ACDDD}" type="slidenum">
              <a:rPr lang="en-US"/>
              <a:pPr/>
              <a:t>15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300194" y="381000"/>
            <a:ext cx="7772400" cy="660400"/>
          </a:xfrm>
        </p:spPr>
        <p:txBody>
          <a:bodyPr>
            <a:normAutofit fontScale="90000"/>
          </a:bodyPr>
          <a:lstStyle/>
          <a:p>
            <a:r>
              <a:rPr lang="en-US" dirty="0"/>
              <a:t>Traversing a </a:t>
            </a:r>
            <a:r>
              <a:rPr lang="en-US" dirty="0" err="1" smtClean="0"/>
              <a:t>SLinkList</a:t>
            </a:r>
            <a:r>
              <a:rPr lang="en-US" sz="2800" dirty="0" smtClean="0"/>
              <a:t> </a:t>
            </a: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5880" y="1524000"/>
            <a:ext cx="7772400" cy="4800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The following method traverses a list (and prints its elements):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public void </a:t>
            </a:r>
            <a:r>
              <a:rPr lang="en-US" sz="2400" dirty="0" err="1">
                <a:solidFill>
                  <a:srgbClr val="0070C0"/>
                </a:solidFill>
                <a:latin typeface="Verdana" pitchFamily="34" charset="0"/>
              </a:rPr>
              <a:t>printFirstToLast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() {</a:t>
            </a:r>
          </a:p>
          <a:p>
            <a:pPr lvl="1">
              <a:lnSpc>
                <a:spcPct val="90000"/>
              </a:lnSpc>
              <a:buFontTx/>
              <a:buChar char=" "/>
            </a:pP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for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(node </a:t>
            </a:r>
            <a:r>
              <a:rPr lang="en-US" dirty="0" err="1">
                <a:solidFill>
                  <a:srgbClr val="0070C0"/>
                </a:solidFill>
                <a:latin typeface="Verdana" pitchFamily="34" charset="0"/>
              </a:rPr>
              <a:t>curr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=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start;</a:t>
            </a:r>
            <a:endParaRPr lang="en-US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lnSpc>
                <a:spcPct val="90000"/>
              </a:lnSpc>
              <a:buFontTx/>
              <a:buChar char=" "/>
            </a:pP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     </a:t>
            </a:r>
            <a:r>
              <a:rPr lang="en-US" dirty="0" err="1">
                <a:solidFill>
                  <a:srgbClr val="0070C0"/>
                </a:solidFill>
                <a:latin typeface="Verdana" pitchFamily="34" charset="0"/>
              </a:rPr>
              <a:t>curr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!= null; </a:t>
            </a:r>
          </a:p>
          <a:p>
            <a:pPr lvl="1">
              <a:lnSpc>
                <a:spcPct val="90000"/>
              </a:lnSpc>
              <a:buFontTx/>
              <a:buChar char=" "/>
            </a:pP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     </a:t>
            </a:r>
            <a:r>
              <a:rPr lang="en-US" dirty="0" err="1">
                <a:solidFill>
                  <a:srgbClr val="0070C0"/>
                </a:solidFill>
                <a:latin typeface="Verdana" pitchFamily="34" charset="0"/>
              </a:rPr>
              <a:t>curr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= </a:t>
            </a:r>
            <a:r>
              <a:rPr lang="en-US" dirty="0" err="1" smtClean="0">
                <a:solidFill>
                  <a:srgbClr val="0070C0"/>
                </a:solidFill>
                <a:latin typeface="Verdana" pitchFamily="34" charset="0"/>
              </a:rPr>
              <a:t>curr.next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) 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{</a:t>
            </a:r>
          </a:p>
          <a:p>
            <a:pPr lvl="1">
              <a:lnSpc>
                <a:spcPct val="90000"/>
              </a:lnSpc>
              <a:buFontTx/>
              <a:buChar char=" "/>
            </a:pP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  </a:t>
            </a:r>
            <a:r>
              <a:rPr lang="en-US" dirty="0" err="1">
                <a:solidFill>
                  <a:srgbClr val="0070C0"/>
                </a:solidFill>
                <a:latin typeface="Verdana" pitchFamily="34" charset="0"/>
              </a:rPr>
              <a:t>System.out.print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(</a:t>
            </a:r>
            <a:r>
              <a:rPr lang="en-US" dirty="0" err="1">
                <a:solidFill>
                  <a:srgbClr val="0070C0"/>
                </a:solidFill>
                <a:latin typeface="Verdana" pitchFamily="34" charset="0"/>
              </a:rPr>
              <a:t>curr.element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 + "  ");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    }</a:t>
            </a:r>
            <a:br>
              <a:rPr lang="en-US" sz="24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You would write this as an instance method of the </a:t>
            </a:r>
            <a:r>
              <a:rPr lang="en-US" sz="3200" dirty="0" err="1" smtClean="0"/>
              <a:t>SLinkList</a:t>
            </a:r>
            <a:r>
              <a:rPr lang="en-US" sz="3200" dirty="0" smtClean="0"/>
              <a:t> </a:t>
            </a:r>
            <a:r>
              <a:rPr lang="en-US" sz="3200" dirty="0"/>
              <a:t>class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AD749-5BE2-4B66-AB95-BEC171A52CF9}" type="slidenum">
              <a:rPr lang="en-US"/>
              <a:pPr/>
              <a:t>16</a:t>
            </a:fld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Traversing a </a:t>
            </a:r>
            <a:r>
              <a:rPr lang="en-US" dirty="0" err="1" smtClean="0"/>
              <a:t>SLinkList</a:t>
            </a:r>
            <a:r>
              <a:rPr lang="en-US" dirty="0" smtClean="0"/>
              <a:t> </a:t>
            </a:r>
            <a:r>
              <a:rPr lang="en-US" dirty="0"/>
              <a:t>(animation)</a:t>
            </a: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1000100" y="3571876"/>
            <a:ext cx="7543800" cy="1087437"/>
            <a:chOff x="432" y="2243"/>
            <a:chExt cx="4752" cy="685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4272" y="2682"/>
              <a:ext cx="912" cy="243"/>
              <a:chOff x="3792" y="3501"/>
              <a:chExt cx="912" cy="243"/>
            </a:xfrm>
          </p:grpSpPr>
          <p:sp>
            <p:nvSpPr>
              <p:cNvPr id="22532" name="Rectangle 4"/>
              <p:cNvSpPr>
                <a:spLocks noChangeArrowheads="1"/>
              </p:cNvSpPr>
              <p:nvPr/>
            </p:nvSpPr>
            <p:spPr bwMode="auto">
              <a:xfrm>
                <a:off x="3792" y="3502"/>
                <a:ext cx="623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three</a:t>
                </a:r>
              </a:p>
            </p:txBody>
          </p:sp>
          <p:sp>
            <p:nvSpPr>
              <p:cNvPr id="22533" name="Rectangle 5"/>
              <p:cNvSpPr>
                <a:spLocks noChangeArrowheads="1"/>
              </p:cNvSpPr>
              <p:nvPr/>
            </p:nvSpPr>
            <p:spPr bwMode="auto">
              <a:xfrm>
                <a:off x="4416" y="3501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4" name="Oval 6"/>
              <p:cNvSpPr>
                <a:spLocks noChangeArrowheads="1"/>
              </p:cNvSpPr>
              <p:nvPr/>
            </p:nvSpPr>
            <p:spPr bwMode="auto">
              <a:xfrm>
                <a:off x="4512" y="355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3024" y="2682"/>
              <a:ext cx="1248" cy="243"/>
              <a:chOff x="2544" y="3501"/>
              <a:chExt cx="1248" cy="243"/>
            </a:xfrm>
          </p:grpSpPr>
          <p:sp>
            <p:nvSpPr>
              <p:cNvPr id="22536" name="Rectangle 8"/>
              <p:cNvSpPr>
                <a:spLocks noChangeArrowheads="1"/>
              </p:cNvSpPr>
              <p:nvPr/>
            </p:nvSpPr>
            <p:spPr bwMode="auto">
              <a:xfrm>
                <a:off x="2544" y="3502"/>
                <a:ext cx="623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two</a:t>
                </a:r>
              </a:p>
            </p:txBody>
          </p:sp>
          <p:sp>
            <p:nvSpPr>
              <p:cNvPr id="22537" name="Rectangle 9"/>
              <p:cNvSpPr>
                <a:spLocks noChangeArrowheads="1"/>
              </p:cNvSpPr>
              <p:nvPr/>
            </p:nvSpPr>
            <p:spPr bwMode="auto">
              <a:xfrm>
                <a:off x="3168" y="3501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8" name="Oval 10"/>
              <p:cNvSpPr>
                <a:spLocks noChangeArrowheads="1"/>
              </p:cNvSpPr>
              <p:nvPr/>
            </p:nvSpPr>
            <p:spPr bwMode="auto">
              <a:xfrm>
                <a:off x="3264" y="355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9" name="Line 11"/>
              <p:cNvSpPr>
                <a:spLocks noChangeShapeType="1"/>
              </p:cNvSpPr>
              <p:nvPr/>
            </p:nvSpPr>
            <p:spPr bwMode="auto">
              <a:xfrm>
                <a:off x="3312" y="3600"/>
                <a:ext cx="48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1776" y="2685"/>
              <a:ext cx="1248" cy="243"/>
              <a:chOff x="1296" y="3504"/>
              <a:chExt cx="1248" cy="243"/>
            </a:xfrm>
          </p:grpSpPr>
          <p:sp>
            <p:nvSpPr>
              <p:cNvPr id="22541" name="Rectangle 13"/>
              <p:cNvSpPr>
                <a:spLocks noChangeArrowheads="1"/>
              </p:cNvSpPr>
              <p:nvPr/>
            </p:nvSpPr>
            <p:spPr bwMode="auto">
              <a:xfrm>
                <a:off x="1296" y="3505"/>
                <a:ext cx="623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one</a:t>
                </a:r>
              </a:p>
            </p:txBody>
          </p:sp>
          <p:sp>
            <p:nvSpPr>
              <p:cNvPr id="22542" name="Rectangle 14"/>
              <p:cNvSpPr>
                <a:spLocks noChangeArrowheads="1"/>
              </p:cNvSpPr>
              <p:nvPr/>
            </p:nvSpPr>
            <p:spPr bwMode="auto">
              <a:xfrm>
                <a:off x="1920" y="3504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3" name="Oval 15"/>
              <p:cNvSpPr>
                <a:spLocks noChangeArrowheads="1"/>
              </p:cNvSpPr>
              <p:nvPr/>
            </p:nvSpPr>
            <p:spPr bwMode="auto">
              <a:xfrm>
                <a:off x="2016" y="3555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4" name="Line 16"/>
              <p:cNvSpPr>
                <a:spLocks noChangeShapeType="1"/>
              </p:cNvSpPr>
              <p:nvPr/>
            </p:nvSpPr>
            <p:spPr bwMode="auto">
              <a:xfrm>
                <a:off x="2064" y="3603"/>
                <a:ext cx="48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432" y="2243"/>
              <a:ext cx="1152" cy="250"/>
              <a:chOff x="432" y="3062"/>
              <a:chExt cx="1152" cy="250"/>
            </a:xfrm>
          </p:grpSpPr>
          <p:grpSp>
            <p:nvGrpSpPr>
              <p:cNvPr id="7" name="Group 18"/>
              <p:cNvGrpSpPr>
                <a:grpSpLocks/>
              </p:cNvGrpSpPr>
              <p:nvPr/>
            </p:nvGrpSpPr>
            <p:grpSpPr bwMode="auto">
              <a:xfrm>
                <a:off x="1296" y="3072"/>
                <a:ext cx="288" cy="240"/>
                <a:chOff x="960" y="1584"/>
                <a:chExt cx="288" cy="240"/>
              </a:xfrm>
            </p:grpSpPr>
            <p:sp>
              <p:nvSpPr>
                <p:cNvPr id="22547" name="Oval 19"/>
                <p:cNvSpPr>
                  <a:spLocks noChangeArrowheads="1"/>
                </p:cNvSpPr>
                <p:nvPr/>
              </p:nvSpPr>
              <p:spPr bwMode="auto">
                <a:xfrm>
                  <a:off x="1056" y="1632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548" name="Rectangle 20"/>
                <p:cNvSpPr>
                  <a:spLocks noChangeArrowheads="1"/>
                </p:cNvSpPr>
                <p:nvPr/>
              </p:nvSpPr>
              <p:spPr bwMode="auto">
                <a:xfrm>
                  <a:off x="960" y="1584"/>
                  <a:ext cx="288" cy="2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22549" name="Text Box 21"/>
              <p:cNvSpPr txBox="1">
                <a:spLocks noChangeArrowheads="1"/>
              </p:cNvSpPr>
              <p:nvPr/>
            </p:nvSpPr>
            <p:spPr bwMode="auto">
              <a:xfrm>
                <a:off x="432" y="3062"/>
                <a:ext cx="91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000" dirty="0">
                    <a:solidFill>
                      <a:srgbClr val="0070C0"/>
                    </a:solidFill>
                    <a:latin typeface="Verdana" pitchFamily="34" charset="0"/>
                  </a:rPr>
                  <a:t>numerals</a:t>
                </a:r>
              </a:p>
            </p:txBody>
          </p:sp>
        </p:grpSp>
        <p:sp>
          <p:nvSpPr>
            <p:cNvPr id="22550" name="Line 22"/>
            <p:cNvSpPr>
              <a:spLocks noChangeShapeType="1"/>
            </p:cNvSpPr>
            <p:nvPr/>
          </p:nvSpPr>
          <p:spPr bwMode="auto">
            <a:xfrm>
              <a:off x="1440" y="2349"/>
              <a:ext cx="336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" name="Group 39"/>
          <p:cNvGrpSpPr>
            <a:grpSpLocks/>
          </p:cNvGrpSpPr>
          <p:nvPr/>
        </p:nvGrpSpPr>
        <p:grpSpPr bwMode="auto">
          <a:xfrm>
            <a:off x="3362300" y="2489201"/>
            <a:ext cx="1143000" cy="396875"/>
            <a:chOff x="1920" y="1561"/>
            <a:chExt cx="720" cy="250"/>
          </a:xfrm>
        </p:grpSpPr>
        <p:grpSp>
          <p:nvGrpSpPr>
            <p:cNvPr id="9" name="Group 23"/>
            <p:cNvGrpSpPr>
              <a:grpSpLocks/>
            </p:cNvGrpSpPr>
            <p:nvPr/>
          </p:nvGrpSpPr>
          <p:grpSpPr bwMode="auto">
            <a:xfrm>
              <a:off x="2352" y="1571"/>
              <a:ext cx="288" cy="240"/>
              <a:chOff x="960" y="1584"/>
              <a:chExt cx="288" cy="240"/>
            </a:xfrm>
          </p:grpSpPr>
          <p:sp>
            <p:nvSpPr>
              <p:cNvPr id="22552" name="Oval 24"/>
              <p:cNvSpPr>
                <a:spLocks noChangeArrowheads="1"/>
              </p:cNvSpPr>
              <p:nvPr/>
            </p:nvSpPr>
            <p:spPr bwMode="auto">
              <a:xfrm>
                <a:off x="1056" y="163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53" name="Rectangle 25"/>
              <p:cNvSpPr>
                <a:spLocks noChangeArrowheads="1"/>
              </p:cNvSpPr>
              <p:nvPr/>
            </p:nvSpPr>
            <p:spPr bwMode="auto">
              <a:xfrm>
                <a:off x="960" y="1584"/>
                <a:ext cx="288" cy="2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2557" name="Text Box 29"/>
            <p:cNvSpPr txBox="1">
              <a:spLocks noChangeArrowheads="1"/>
            </p:cNvSpPr>
            <p:nvPr/>
          </p:nvSpPr>
          <p:spPr bwMode="auto">
            <a:xfrm>
              <a:off x="1920" y="1561"/>
              <a:ext cx="5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dirty="0" err="1">
                  <a:solidFill>
                    <a:srgbClr val="0070C0"/>
                  </a:solidFill>
                  <a:latin typeface="Verdana" pitchFamily="34" charset="0"/>
                </a:rPr>
                <a:t>curr</a:t>
              </a:r>
              <a:endParaRPr lang="en-US" sz="2000" dirty="0">
                <a:solidFill>
                  <a:srgbClr val="0070C0"/>
                </a:solidFill>
                <a:latin typeface="Verdana" pitchFamily="34" charset="0"/>
              </a:endParaRPr>
            </a:p>
          </p:txBody>
        </p:sp>
      </p:grpSp>
      <p:sp>
        <p:nvSpPr>
          <p:cNvPr id="22558" name="Freeform 30"/>
          <p:cNvSpPr>
            <a:spLocks/>
          </p:cNvSpPr>
          <p:nvPr/>
        </p:nvSpPr>
        <p:spPr bwMode="auto">
          <a:xfrm>
            <a:off x="2524100" y="1984376"/>
            <a:ext cx="1676400" cy="1739900"/>
          </a:xfrm>
          <a:custGeom>
            <a:avLst/>
            <a:gdLst/>
            <a:ahLst/>
            <a:cxnLst>
              <a:cxn ang="0">
                <a:pos x="48" y="1096"/>
              </a:cxn>
              <a:cxn ang="0">
                <a:pos x="48" y="520"/>
              </a:cxn>
              <a:cxn ang="0">
                <a:pos x="336" y="88"/>
              </a:cxn>
              <a:cxn ang="0">
                <a:pos x="816" y="40"/>
              </a:cxn>
              <a:cxn ang="0">
                <a:pos x="1056" y="328"/>
              </a:cxn>
            </a:cxnLst>
            <a:rect l="0" t="0" r="r" b="b"/>
            <a:pathLst>
              <a:path w="1056" h="1096">
                <a:moveTo>
                  <a:pt x="48" y="1096"/>
                </a:moveTo>
                <a:cubicBezTo>
                  <a:pt x="24" y="892"/>
                  <a:pt x="0" y="688"/>
                  <a:pt x="48" y="520"/>
                </a:cubicBezTo>
                <a:cubicBezTo>
                  <a:pt x="96" y="352"/>
                  <a:pt x="208" y="168"/>
                  <a:pt x="336" y="88"/>
                </a:cubicBezTo>
                <a:cubicBezTo>
                  <a:pt x="464" y="8"/>
                  <a:pt x="696" y="0"/>
                  <a:pt x="816" y="40"/>
                </a:cubicBezTo>
                <a:cubicBezTo>
                  <a:pt x="936" y="80"/>
                  <a:pt x="996" y="204"/>
                  <a:pt x="1056" y="328"/>
                </a:cubicBezTo>
              </a:path>
            </a:pathLst>
          </a:custGeom>
          <a:noFill/>
          <a:ln w="19050" cap="flat">
            <a:solidFill>
              <a:srgbClr val="FF9900"/>
            </a:solidFill>
            <a:prstDash val="dash"/>
            <a:round/>
            <a:headEnd type="none" w="med" len="med"/>
            <a:tailEnd type="arrow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559" name="Line 31"/>
          <p:cNvSpPr>
            <a:spLocks noChangeShapeType="1"/>
          </p:cNvSpPr>
          <p:nvPr/>
        </p:nvSpPr>
        <p:spPr bwMode="auto">
          <a:xfrm flipH="1">
            <a:off x="3286100" y="2657476"/>
            <a:ext cx="9906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560" name="Line 32"/>
          <p:cNvSpPr>
            <a:spLocks noChangeShapeType="1"/>
          </p:cNvSpPr>
          <p:nvPr/>
        </p:nvSpPr>
        <p:spPr bwMode="auto">
          <a:xfrm flipV="1">
            <a:off x="4352900" y="2906713"/>
            <a:ext cx="0" cy="1524000"/>
          </a:xfrm>
          <a:prstGeom prst="line">
            <a:avLst/>
          </a:prstGeom>
          <a:noFill/>
          <a:ln w="19050">
            <a:solidFill>
              <a:srgbClr val="FF9900"/>
            </a:solidFill>
            <a:prstDash val="dash"/>
            <a:round/>
            <a:headEnd/>
            <a:tailEnd type="arrow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561" name="Line 33"/>
          <p:cNvSpPr>
            <a:spLocks noChangeShapeType="1"/>
          </p:cNvSpPr>
          <p:nvPr/>
        </p:nvSpPr>
        <p:spPr bwMode="auto">
          <a:xfrm>
            <a:off x="4276700" y="2657476"/>
            <a:ext cx="10668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563" name="Freeform 35"/>
          <p:cNvSpPr>
            <a:spLocks/>
          </p:cNvSpPr>
          <p:nvPr/>
        </p:nvSpPr>
        <p:spPr bwMode="auto">
          <a:xfrm>
            <a:off x="4505300" y="2152651"/>
            <a:ext cx="1893888" cy="2257425"/>
          </a:xfrm>
          <a:custGeom>
            <a:avLst/>
            <a:gdLst/>
            <a:ahLst/>
            <a:cxnLst>
              <a:cxn ang="0">
                <a:pos x="1152" y="1422"/>
              </a:cxn>
              <a:cxn ang="0">
                <a:pos x="1152" y="807"/>
              </a:cxn>
              <a:cxn ang="0">
                <a:pos x="906" y="138"/>
              </a:cxn>
              <a:cxn ang="0">
                <a:pos x="337" y="14"/>
              </a:cxn>
              <a:cxn ang="0">
                <a:pos x="0" y="222"/>
              </a:cxn>
            </a:cxnLst>
            <a:rect l="0" t="0" r="r" b="b"/>
            <a:pathLst>
              <a:path w="1193" h="1422">
                <a:moveTo>
                  <a:pt x="1152" y="1422"/>
                </a:moveTo>
                <a:cubicBezTo>
                  <a:pt x="1152" y="1320"/>
                  <a:pt x="1193" y="1021"/>
                  <a:pt x="1152" y="807"/>
                </a:cubicBezTo>
                <a:cubicBezTo>
                  <a:pt x="1111" y="593"/>
                  <a:pt x="1042" y="270"/>
                  <a:pt x="906" y="138"/>
                </a:cubicBezTo>
                <a:cubicBezTo>
                  <a:pt x="770" y="6"/>
                  <a:pt x="488" y="0"/>
                  <a:pt x="337" y="14"/>
                </a:cubicBezTo>
                <a:cubicBezTo>
                  <a:pt x="186" y="28"/>
                  <a:pt x="70" y="179"/>
                  <a:pt x="0" y="222"/>
                </a:cubicBezTo>
              </a:path>
            </a:pathLst>
          </a:custGeom>
          <a:noFill/>
          <a:ln w="19050" cap="flat">
            <a:solidFill>
              <a:srgbClr val="FF9900"/>
            </a:solidFill>
            <a:prstDash val="dash"/>
            <a:round/>
            <a:headEnd/>
            <a:tailEnd type="arrow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564" name="Line 36"/>
          <p:cNvSpPr>
            <a:spLocks noChangeShapeType="1"/>
          </p:cNvSpPr>
          <p:nvPr/>
        </p:nvSpPr>
        <p:spPr bwMode="auto">
          <a:xfrm>
            <a:off x="4276700" y="2657476"/>
            <a:ext cx="28194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565" name="Freeform 37"/>
          <p:cNvSpPr>
            <a:spLocks/>
          </p:cNvSpPr>
          <p:nvPr/>
        </p:nvSpPr>
        <p:spPr bwMode="auto">
          <a:xfrm>
            <a:off x="4352900" y="1727201"/>
            <a:ext cx="3987800" cy="2735262"/>
          </a:xfrm>
          <a:custGeom>
            <a:avLst/>
            <a:gdLst/>
            <a:ahLst/>
            <a:cxnLst>
              <a:cxn ang="0">
                <a:pos x="2496" y="1690"/>
              </a:cxn>
              <a:cxn ang="0">
                <a:pos x="2496" y="1642"/>
              </a:cxn>
              <a:cxn ang="0">
                <a:pos x="2448" y="1205"/>
              </a:cxn>
              <a:cxn ang="0">
                <a:pos x="2110" y="521"/>
              </a:cxn>
              <a:cxn ang="0">
                <a:pos x="1540" y="121"/>
              </a:cxn>
              <a:cxn ang="0">
                <a:pos x="671" y="13"/>
              </a:cxn>
              <a:cxn ang="0">
                <a:pos x="144" y="202"/>
              </a:cxn>
              <a:cxn ang="0">
                <a:pos x="0" y="490"/>
              </a:cxn>
            </a:cxnLst>
            <a:rect l="0" t="0" r="r" b="b"/>
            <a:pathLst>
              <a:path w="2512" h="1723">
                <a:moveTo>
                  <a:pt x="2496" y="1690"/>
                </a:moveTo>
                <a:cubicBezTo>
                  <a:pt x="2496" y="1706"/>
                  <a:pt x="2504" y="1723"/>
                  <a:pt x="2496" y="1642"/>
                </a:cubicBezTo>
                <a:cubicBezTo>
                  <a:pt x="2488" y="1561"/>
                  <a:pt x="2512" y="1392"/>
                  <a:pt x="2448" y="1205"/>
                </a:cubicBezTo>
                <a:cubicBezTo>
                  <a:pt x="2384" y="1018"/>
                  <a:pt x="2261" y="702"/>
                  <a:pt x="2110" y="521"/>
                </a:cubicBezTo>
                <a:cubicBezTo>
                  <a:pt x="1959" y="340"/>
                  <a:pt x="1780" y="206"/>
                  <a:pt x="1540" y="121"/>
                </a:cubicBezTo>
                <a:cubicBezTo>
                  <a:pt x="1300" y="36"/>
                  <a:pt x="904" y="0"/>
                  <a:pt x="671" y="13"/>
                </a:cubicBezTo>
                <a:cubicBezTo>
                  <a:pt x="438" y="26"/>
                  <a:pt x="256" y="123"/>
                  <a:pt x="144" y="202"/>
                </a:cubicBezTo>
                <a:cubicBezTo>
                  <a:pt x="32" y="281"/>
                  <a:pt x="28" y="386"/>
                  <a:pt x="0" y="490"/>
                </a:cubicBezTo>
              </a:path>
            </a:pathLst>
          </a:custGeom>
          <a:noFill/>
          <a:ln w="19050" cap="flat">
            <a:solidFill>
              <a:srgbClr val="FF9900"/>
            </a:solidFill>
            <a:prstDash val="dash"/>
            <a:round/>
            <a:headEnd/>
            <a:tailEnd type="arrow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568" name="Text Box 40"/>
          <p:cNvSpPr txBox="1">
            <a:spLocks noChangeArrowheads="1"/>
          </p:cNvSpPr>
          <p:nvPr/>
        </p:nvSpPr>
        <p:spPr bwMode="auto">
          <a:xfrm>
            <a:off x="1828800" y="52578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   </a:t>
            </a:r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5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25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25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5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8" grpId="0" animBg="1"/>
      <p:bldP spid="22559" grpId="0" animBg="1"/>
      <p:bldP spid="22560" grpId="0" animBg="1"/>
      <p:bldP spid="22561" grpId="0" animBg="1"/>
      <p:bldP spid="22563" grpId="0" animBg="1"/>
      <p:bldP spid="22564" grpId="0" animBg="1"/>
      <p:bldP spid="22565" grpId="0" animBg="1"/>
      <p:bldP spid="2256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4D93E-0773-405B-83BA-AC9CB4F5F4DD}" type="slidenum">
              <a:rPr lang="en-US"/>
              <a:pPr/>
              <a:t>17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Inserting a node into a </a:t>
            </a:r>
            <a:r>
              <a:rPr lang="en-US" dirty="0" err="1" smtClean="0"/>
              <a:t>SLinkList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There are many ways you might want to insert a new node into a list:</a:t>
            </a:r>
          </a:p>
          <a:p>
            <a:pPr lvl="1"/>
            <a:r>
              <a:rPr lang="en-US"/>
              <a:t>As the new first element</a:t>
            </a:r>
          </a:p>
          <a:p>
            <a:pPr lvl="1"/>
            <a:r>
              <a:rPr lang="en-US"/>
              <a:t>As the new last element</a:t>
            </a:r>
          </a:p>
          <a:p>
            <a:pPr lvl="1"/>
            <a:r>
              <a:rPr lang="en-US"/>
              <a:t>Before a given node (specified by a </a:t>
            </a:r>
            <a:r>
              <a:rPr lang="en-US" i="1"/>
              <a:t>reference</a:t>
            </a:r>
            <a:r>
              <a:rPr lang="en-US"/>
              <a:t>)</a:t>
            </a:r>
          </a:p>
          <a:p>
            <a:pPr lvl="1"/>
            <a:r>
              <a:rPr lang="en-US"/>
              <a:t>After a given node</a:t>
            </a:r>
          </a:p>
          <a:p>
            <a:pPr lvl="1"/>
            <a:r>
              <a:rPr lang="en-US"/>
              <a:t>Before a given value</a:t>
            </a:r>
          </a:p>
          <a:p>
            <a:pPr lvl="1"/>
            <a:r>
              <a:rPr lang="en-US"/>
              <a:t>After a given value</a:t>
            </a:r>
          </a:p>
          <a:p>
            <a:r>
              <a:rPr lang="en-US"/>
              <a:t>All are possible, but differ in difficulty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632A2-3349-46B6-BC5F-4250CF082D86}" type="slidenum">
              <a:rPr lang="en-US"/>
              <a:pPr/>
              <a:t>18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Inserting as a new first element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probably the easiest method to implement</a:t>
            </a:r>
          </a:p>
          <a:p>
            <a:r>
              <a:rPr lang="en-US" dirty="0"/>
              <a:t>In class </a:t>
            </a:r>
            <a:r>
              <a:rPr lang="en-US" sz="2400" dirty="0" err="1" smtClean="0">
                <a:solidFill>
                  <a:srgbClr val="0070C0"/>
                </a:solidFill>
                <a:latin typeface="Verdana" pitchFamily="34" charset="0"/>
              </a:rPr>
              <a:t>SLinkList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smtClean="0"/>
              <a:t>not </a:t>
            </a:r>
            <a:r>
              <a:rPr lang="en-US" dirty="0" smtClean="0">
                <a:solidFill>
                  <a:srgbClr val="0070C0"/>
                </a:solidFill>
              </a:rPr>
              <a:t>n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ode</a:t>
            </a:r>
            <a:r>
              <a:rPr lang="en-US" dirty="0"/>
              <a:t>):</a:t>
            </a:r>
          </a:p>
          <a:p>
            <a:pPr>
              <a:buFontTx/>
              <a:buChar char=" "/>
            </a:pP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void </a:t>
            </a:r>
            <a:r>
              <a:rPr lang="en-US" sz="2400" dirty="0" err="1" smtClean="0">
                <a:solidFill>
                  <a:srgbClr val="0070C0"/>
                </a:solidFill>
                <a:latin typeface="Verdana" pitchFamily="34" charset="0"/>
              </a:rPr>
              <a:t>insertAtFront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(node n) 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{</a:t>
            </a:r>
            <a:br>
              <a:rPr lang="en-US" sz="24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	</a:t>
            </a:r>
            <a:r>
              <a:rPr lang="en-US" sz="2400" dirty="0" err="1" smtClean="0">
                <a:solidFill>
                  <a:srgbClr val="0070C0"/>
                </a:solidFill>
                <a:latin typeface="Verdana" pitchFamily="34" charset="0"/>
              </a:rPr>
              <a:t>n.next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= </a:t>
            </a:r>
            <a:r>
              <a:rPr lang="en-US" sz="2400" dirty="0" err="1" smtClean="0">
                <a:solidFill>
                  <a:srgbClr val="0070C0"/>
                </a:solidFill>
                <a:latin typeface="Verdana" pitchFamily="34" charset="0"/>
              </a:rPr>
              <a:t>this.start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;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/>
            </a:r>
            <a:br>
              <a:rPr lang="en-US" sz="24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	</a:t>
            </a:r>
            <a:r>
              <a:rPr lang="en-US" sz="2400" dirty="0" err="1" smtClean="0">
                <a:solidFill>
                  <a:srgbClr val="0070C0"/>
                </a:solidFill>
                <a:latin typeface="Verdana" pitchFamily="34" charset="0"/>
              </a:rPr>
              <a:t>this.start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= 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n;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/>
            </a:r>
            <a:br>
              <a:rPr lang="en-US" sz="24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  <a:p>
            <a:r>
              <a:rPr lang="en-US" dirty="0"/>
              <a:t>Notice that this method works correctly when inserting into a previously empty list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078A8-BE02-493D-BDF1-3AA500CA17F2}" type="slidenum">
              <a:rPr lang="en-US"/>
              <a:pPr/>
              <a:t>19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285728"/>
            <a:ext cx="8001024" cy="1143000"/>
          </a:xfrm>
        </p:spPr>
        <p:txBody>
          <a:bodyPr/>
          <a:lstStyle/>
          <a:p>
            <a:r>
              <a:rPr lang="en-US" dirty="0"/>
              <a:t>Inserting a node after a given value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500174"/>
            <a:ext cx="8001000" cy="48006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void </a:t>
            </a:r>
            <a:r>
              <a:rPr lang="en-US" sz="2000" dirty="0" err="1">
                <a:solidFill>
                  <a:srgbClr val="0070C0"/>
                </a:solidFill>
                <a:latin typeface="Verdana" pitchFamily="34" charset="0"/>
              </a:rPr>
              <a:t>insertAfter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(Object </a:t>
            </a:r>
            <a:r>
              <a:rPr lang="en-US" sz="2000" dirty="0" err="1">
                <a:solidFill>
                  <a:srgbClr val="0070C0"/>
                </a:solidFill>
                <a:latin typeface="Verdana" pitchFamily="34" charset="0"/>
              </a:rPr>
              <a:t>obj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,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node n)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{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  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for(node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here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=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this.start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; here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!= 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null;here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= 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here.next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)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{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       if (</a:t>
            </a:r>
            <a:r>
              <a:rPr lang="en-US" sz="2000" dirty="0" err="1">
                <a:solidFill>
                  <a:srgbClr val="0070C0"/>
                </a:solidFill>
                <a:latin typeface="Verdana" pitchFamily="34" charset="0"/>
              </a:rPr>
              <a:t>here.element.equals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(</a:t>
            </a:r>
            <a:r>
              <a:rPr lang="en-US" sz="2000" dirty="0" err="1">
                <a:solidFill>
                  <a:srgbClr val="0070C0"/>
                </a:solidFill>
                <a:latin typeface="Verdana" pitchFamily="34" charset="0"/>
              </a:rPr>
              <a:t>obj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)) {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           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n.next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= here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. next;</a:t>
            </a: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>
              <a:buFontTx/>
              <a:buNone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           here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. next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=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n;</a:t>
            </a: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>
              <a:buFontTx/>
              <a:buNone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           return;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FFFF99"/>
                </a:solidFill>
                <a:latin typeface="Verdana" pitchFamily="34" charset="0"/>
              </a:rPr>
              <a:t>       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}</a:t>
            </a:r>
            <a:r>
              <a:rPr lang="en-US" sz="2000" dirty="0">
                <a:solidFill>
                  <a:srgbClr val="99CCFF"/>
                </a:solidFill>
                <a:latin typeface="Verdana" pitchFamily="34" charset="0"/>
              </a:rPr>
              <a:t> </a:t>
            </a:r>
            <a:r>
              <a:rPr lang="en-US" sz="2000" dirty="0">
                <a:solidFill>
                  <a:srgbClr val="00FF00"/>
                </a:solidFill>
                <a:latin typeface="Verdana" pitchFamily="34" charset="0"/>
              </a:rPr>
              <a:t>// if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FFFF99"/>
                </a:solidFill>
                <a:latin typeface="Verdana" pitchFamily="34" charset="0"/>
              </a:rPr>
              <a:t>   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}</a:t>
            </a:r>
            <a:r>
              <a:rPr lang="en-US" sz="2000" dirty="0">
                <a:solidFill>
                  <a:srgbClr val="99CCFF"/>
                </a:solidFill>
                <a:latin typeface="Verdana" pitchFamily="34" charset="0"/>
              </a:rPr>
              <a:t> </a:t>
            </a:r>
            <a:r>
              <a:rPr lang="en-US" sz="2000" dirty="0">
                <a:solidFill>
                  <a:srgbClr val="00FF00"/>
                </a:solidFill>
                <a:latin typeface="Verdana" pitchFamily="34" charset="0"/>
              </a:rPr>
              <a:t>// for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FFFF99"/>
                </a:solidFill>
                <a:latin typeface="Verdana" pitchFamily="34" charset="0"/>
              </a:rPr>
              <a:t>    </a:t>
            </a:r>
            <a:r>
              <a:rPr lang="en-US" sz="2000" dirty="0">
                <a:solidFill>
                  <a:srgbClr val="00FF00"/>
                </a:solidFill>
                <a:latin typeface="Verdana" pitchFamily="34" charset="0"/>
              </a:rPr>
              <a:t>// Couldn't insert--do something reasonable!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need Link List?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600200"/>
            <a:ext cx="7696200" cy="4525962"/>
          </a:xfrm>
        </p:spPr>
        <p:txBody>
          <a:bodyPr/>
          <a:lstStyle/>
          <a:p>
            <a:r>
              <a:rPr lang="en-US" dirty="0"/>
              <a:t>The array implementation has serious drawbacks:</a:t>
            </a:r>
          </a:p>
          <a:p>
            <a:pPr lvl="1"/>
            <a:r>
              <a:rPr lang="en-US" dirty="0"/>
              <a:t> you must know the maximum number of items in your collection when you create it. </a:t>
            </a:r>
          </a:p>
          <a:p>
            <a:pPr lvl="1"/>
            <a:r>
              <a:rPr lang="en-US" dirty="0"/>
              <a:t> must be in continuous manner.</a:t>
            </a:r>
          </a:p>
          <a:p>
            <a:r>
              <a:rPr lang="en-US" dirty="0"/>
              <a:t>We can use a structure called a linked list to overcome this limitation.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BB454-AADD-46E7-BDE4-EF193BFCDCB7}" type="slidenum">
              <a:rPr lang="en-US"/>
              <a:pPr/>
              <a:t>20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Inserting after (animation)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214414" y="2928934"/>
            <a:ext cx="7543800" cy="1087438"/>
            <a:chOff x="432" y="2243"/>
            <a:chExt cx="4752" cy="685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272" y="2682"/>
              <a:ext cx="912" cy="243"/>
              <a:chOff x="3792" y="3501"/>
              <a:chExt cx="912" cy="243"/>
            </a:xfrm>
          </p:grpSpPr>
          <p:sp>
            <p:nvSpPr>
              <p:cNvPr id="23557" name="Rectangle 5"/>
              <p:cNvSpPr>
                <a:spLocks noChangeArrowheads="1"/>
              </p:cNvSpPr>
              <p:nvPr/>
            </p:nvSpPr>
            <p:spPr bwMode="auto">
              <a:xfrm>
                <a:off x="3792" y="3502"/>
                <a:ext cx="623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three</a:t>
                </a:r>
              </a:p>
            </p:txBody>
          </p:sp>
          <p:sp>
            <p:nvSpPr>
              <p:cNvPr id="23558" name="Rectangle 6"/>
              <p:cNvSpPr>
                <a:spLocks noChangeArrowheads="1"/>
              </p:cNvSpPr>
              <p:nvPr/>
            </p:nvSpPr>
            <p:spPr bwMode="auto">
              <a:xfrm>
                <a:off x="4416" y="3501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559" name="Oval 7"/>
              <p:cNvSpPr>
                <a:spLocks noChangeArrowheads="1"/>
              </p:cNvSpPr>
              <p:nvPr/>
            </p:nvSpPr>
            <p:spPr bwMode="auto">
              <a:xfrm>
                <a:off x="4512" y="355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3024" y="2682"/>
              <a:ext cx="1248" cy="243"/>
              <a:chOff x="2544" y="3501"/>
              <a:chExt cx="1248" cy="243"/>
            </a:xfrm>
          </p:grpSpPr>
          <p:sp>
            <p:nvSpPr>
              <p:cNvPr id="23561" name="Rectangle 9"/>
              <p:cNvSpPr>
                <a:spLocks noChangeArrowheads="1"/>
              </p:cNvSpPr>
              <p:nvPr/>
            </p:nvSpPr>
            <p:spPr bwMode="auto">
              <a:xfrm>
                <a:off x="2544" y="3502"/>
                <a:ext cx="623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two</a:t>
                </a:r>
              </a:p>
            </p:txBody>
          </p:sp>
          <p:sp>
            <p:nvSpPr>
              <p:cNvPr id="23562" name="Rectangle 10"/>
              <p:cNvSpPr>
                <a:spLocks noChangeArrowheads="1"/>
              </p:cNvSpPr>
              <p:nvPr/>
            </p:nvSpPr>
            <p:spPr bwMode="auto">
              <a:xfrm>
                <a:off x="3168" y="3501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563" name="Oval 11"/>
              <p:cNvSpPr>
                <a:spLocks noChangeArrowheads="1"/>
              </p:cNvSpPr>
              <p:nvPr/>
            </p:nvSpPr>
            <p:spPr bwMode="auto">
              <a:xfrm>
                <a:off x="3264" y="355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564" name="Line 12"/>
              <p:cNvSpPr>
                <a:spLocks noChangeShapeType="1"/>
              </p:cNvSpPr>
              <p:nvPr/>
            </p:nvSpPr>
            <p:spPr bwMode="auto">
              <a:xfrm>
                <a:off x="3312" y="3600"/>
                <a:ext cx="48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1776" y="2685"/>
              <a:ext cx="1248" cy="243"/>
              <a:chOff x="1296" y="3504"/>
              <a:chExt cx="1248" cy="243"/>
            </a:xfrm>
          </p:grpSpPr>
          <p:sp>
            <p:nvSpPr>
              <p:cNvPr id="23566" name="Rectangle 14"/>
              <p:cNvSpPr>
                <a:spLocks noChangeArrowheads="1"/>
              </p:cNvSpPr>
              <p:nvPr/>
            </p:nvSpPr>
            <p:spPr bwMode="auto">
              <a:xfrm>
                <a:off x="1296" y="3505"/>
                <a:ext cx="623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one</a:t>
                </a:r>
              </a:p>
            </p:txBody>
          </p:sp>
          <p:sp>
            <p:nvSpPr>
              <p:cNvPr id="23567" name="Rectangle 15"/>
              <p:cNvSpPr>
                <a:spLocks noChangeArrowheads="1"/>
              </p:cNvSpPr>
              <p:nvPr/>
            </p:nvSpPr>
            <p:spPr bwMode="auto">
              <a:xfrm>
                <a:off x="1920" y="3504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568" name="Oval 16"/>
              <p:cNvSpPr>
                <a:spLocks noChangeArrowheads="1"/>
              </p:cNvSpPr>
              <p:nvPr/>
            </p:nvSpPr>
            <p:spPr bwMode="auto">
              <a:xfrm>
                <a:off x="2016" y="3555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569" name="Line 17"/>
              <p:cNvSpPr>
                <a:spLocks noChangeShapeType="1"/>
              </p:cNvSpPr>
              <p:nvPr/>
            </p:nvSpPr>
            <p:spPr bwMode="auto">
              <a:xfrm>
                <a:off x="2064" y="3603"/>
                <a:ext cx="48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6" name="Group 18"/>
            <p:cNvGrpSpPr>
              <a:grpSpLocks/>
            </p:cNvGrpSpPr>
            <p:nvPr/>
          </p:nvGrpSpPr>
          <p:grpSpPr bwMode="auto">
            <a:xfrm>
              <a:off x="432" y="2243"/>
              <a:ext cx="1152" cy="250"/>
              <a:chOff x="432" y="3062"/>
              <a:chExt cx="1152" cy="250"/>
            </a:xfrm>
          </p:grpSpPr>
          <p:grpSp>
            <p:nvGrpSpPr>
              <p:cNvPr id="7" name="Group 19"/>
              <p:cNvGrpSpPr>
                <a:grpSpLocks/>
              </p:cNvGrpSpPr>
              <p:nvPr/>
            </p:nvGrpSpPr>
            <p:grpSpPr bwMode="auto">
              <a:xfrm>
                <a:off x="1296" y="3072"/>
                <a:ext cx="288" cy="240"/>
                <a:chOff x="960" y="1584"/>
                <a:chExt cx="288" cy="240"/>
              </a:xfrm>
            </p:grpSpPr>
            <p:sp>
              <p:nvSpPr>
                <p:cNvPr id="23572" name="Oval 20"/>
                <p:cNvSpPr>
                  <a:spLocks noChangeArrowheads="1"/>
                </p:cNvSpPr>
                <p:nvPr/>
              </p:nvSpPr>
              <p:spPr bwMode="auto">
                <a:xfrm>
                  <a:off x="1056" y="1632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3" name="Rectangle 21"/>
                <p:cNvSpPr>
                  <a:spLocks noChangeArrowheads="1"/>
                </p:cNvSpPr>
                <p:nvPr/>
              </p:nvSpPr>
              <p:spPr bwMode="auto">
                <a:xfrm>
                  <a:off x="960" y="1584"/>
                  <a:ext cx="288" cy="2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23574" name="Text Box 22"/>
              <p:cNvSpPr txBox="1">
                <a:spLocks noChangeArrowheads="1"/>
              </p:cNvSpPr>
              <p:nvPr/>
            </p:nvSpPr>
            <p:spPr bwMode="auto">
              <a:xfrm>
                <a:off x="432" y="3062"/>
                <a:ext cx="91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000" dirty="0">
                    <a:solidFill>
                      <a:srgbClr val="0070C0"/>
                    </a:solidFill>
                    <a:latin typeface="Verdana" pitchFamily="34" charset="0"/>
                  </a:rPr>
                  <a:t>numerals</a:t>
                </a:r>
              </a:p>
            </p:txBody>
          </p:sp>
        </p:grpSp>
        <p:sp>
          <p:nvSpPr>
            <p:cNvPr id="23575" name="Line 23"/>
            <p:cNvSpPr>
              <a:spLocks noChangeShapeType="1"/>
            </p:cNvSpPr>
            <p:nvPr/>
          </p:nvSpPr>
          <p:spPr bwMode="auto">
            <a:xfrm>
              <a:off x="1440" y="2349"/>
              <a:ext cx="336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" name="Group 29"/>
          <p:cNvGrpSpPr>
            <a:grpSpLocks/>
          </p:cNvGrpSpPr>
          <p:nvPr/>
        </p:nvGrpSpPr>
        <p:grpSpPr bwMode="auto">
          <a:xfrm>
            <a:off x="5572103" y="1862134"/>
            <a:ext cx="1966913" cy="396875"/>
            <a:chOff x="4137" y="2160"/>
            <a:chExt cx="1239" cy="250"/>
          </a:xfrm>
        </p:grpSpPr>
        <p:grpSp>
          <p:nvGrpSpPr>
            <p:cNvPr id="9" name="Group 24"/>
            <p:cNvGrpSpPr>
              <a:grpSpLocks/>
            </p:cNvGrpSpPr>
            <p:nvPr/>
          </p:nvGrpSpPr>
          <p:grpSpPr bwMode="auto">
            <a:xfrm>
              <a:off x="4511" y="2160"/>
              <a:ext cx="865" cy="243"/>
              <a:chOff x="4416" y="2160"/>
              <a:chExt cx="865" cy="243"/>
            </a:xfrm>
          </p:grpSpPr>
          <p:sp>
            <p:nvSpPr>
              <p:cNvPr id="23577" name="Rectangle 25"/>
              <p:cNvSpPr>
                <a:spLocks noChangeArrowheads="1"/>
              </p:cNvSpPr>
              <p:nvPr/>
            </p:nvSpPr>
            <p:spPr bwMode="auto">
              <a:xfrm>
                <a:off x="4416" y="2161"/>
                <a:ext cx="576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>
                    <a:latin typeface="Verdana" pitchFamily="34" charset="0"/>
                  </a:rPr>
                  <a:t>2.5</a:t>
                </a:r>
              </a:p>
            </p:txBody>
          </p:sp>
          <p:sp>
            <p:nvSpPr>
              <p:cNvPr id="23578" name="Rectangle 26"/>
              <p:cNvSpPr>
                <a:spLocks noChangeArrowheads="1"/>
              </p:cNvSpPr>
              <p:nvPr/>
            </p:nvSpPr>
            <p:spPr bwMode="auto">
              <a:xfrm>
                <a:off x="4993" y="2160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579" name="Oval 27"/>
              <p:cNvSpPr>
                <a:spLocks noChangeArrowheads="1"/>
              </p:cNvSpPr>
              <p:nvPr/>
            </p:nvSpPr>
            <p:spPr bwMode="auto">
              <a:xfrm>
                <a:off x="5089" y="2211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3580" name="Text Box 28"/>
            <p:cNvSpPr txBox="1">
              <a:spLocks noChangeArrowheads="1"/>
            </p:cNvSpPr>
            <p:nvPr/>
          </p:nvSpPr>
          <p:spPr bwMode="auto">
            <a:xfrm>
              <a:off x="4137" y="2160"/>
              <a:ext cx="37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dirty="0" smtClean="0">
                  <a:solidFill>
                    <a:srgbClr val="0070C0"/>
                  </a:solidFill>
                  <a:latin typeface="Verdana" pitchFamily="34" charset="0"/>
                </a:rPr>
                <a:t>n</a:t>
              </a:r>
              <a:endParaRPr lang="en-US" sz="2400" dirty="0">
                <a:solidFill>
                  <a:srgbClr val="0070C0"/>
                </a:solidFill>
                <a:latin typeface="Verdana" pitchFamily="34" charset="0"/>
              </a:endParaRPr>
            </a:p>
          </p:txBody>
        </p:sp>
      </p:grpSp>
      <p:sp>
        <p:nvSpPr>
          <p:cNvPr id="23583" name="Text Box 31"/>
          <p:cNvSpPr txBox="1">
            <a:spLocks noChangeArrowheads="1"/>
          </p:cNvSpPr>
          <p:nvPr/>
        </p:nvSpPr>
        <p:spPr bwMode="auto">
          <a:xfrm>
            <a:off x="1219200" y="4433902"/>
            <a:ext cx="739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/>
              <a:t>Find the node you want to insert after</a:t>
            </a:r>
            <a:endParaRPr lang="en-US" sz="2400"/>
          </a:p>
        </p:txBody>
      </p:sp>
      <p:sp>
        <p:nvSpPr>
          <p:cNvPr id="23584" name="Text Box 32"/>
          <p:cNvSpPr txBox="1">
            <a:spLocks noChangeArrowheads="1"/>
          </p:cNvSpPr>
          <p:nvPr/>
        </p:nvSpPr>
        <p:spPr bwMode="auto">
          <a:xfrm>
            <a:off x="1219200" y="4967302"/>
            <a:ext cx="739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 i="1" dirty="0"/>
              <a:t>First,</a:t>
            </a:r>
            <a:r>
              <a:rPr lang="en-US" sz="2400" i="1" dirty="0"/>
              <a:t> </a:t>
            </a:r>
            <a:r>
              <a:rPr lang="en-US" sz="2400" dirty="0"/>
              <a:t>copy the link from the node that's already in the list</a:t>
            </a:r>
          </a:p>
        </p:txBody>
      </p:sp>
      <p:sp>
        <p:nvSpPr>
          <p:cNvPr id="23585" name="Text Box 33"/>
          <p:cNvSpPr txBox="1">
            <a:spLocks noChangeArrowheads="1"/>
          </p:cNvSpPr>
          <p:nvPr/>
        </p:nvSpPr>
        <p:spPr bwMode="auto">
          <a:xfrm>
            <a:off x="1219200" y="5500702"/>
            <a:ext cx="792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 i="1"/>
              <a:t>Then,</a:t>
            </a:r>
            <a:r>
              <a:rPr lang="en-US" sz="2400"/>
              <a:t> change the link in the node that's already in the list </a:t>
            </a:r>
          </a:p>
        </p:txBody>
      </p:sp>
      <p:sp>
        <p:nvSpPr>
          <p:cNvPr id="23586" name="Freeform 34"/>
          <p:cNvSpPr>
            <a:spLocks/>
          </p:cNvSpPr>
          <p:nvPr/>
        </p:nvSpPr>
        <p:spPr bwMode="auto">
          <a:xfrm>
            <a:off x="6548414" y="2276472"/>
            <a:ext cx="733425" cy="1490662"/>
          </a:xfrm>
          <a:custGeom>
            <a:avLst/>
            <a:gdLst/>
            <a:ahLst/>
            <a:cxnLst>
              <a:cxn ang="0">
                <a:pos x="0" y="939"/>
              </a:cxn>
              <a:cxn ang="0">
                <a:pos x="39" y="554"/>
              </a:cxn>
              <a:cxn ang="0">
                <a:pos x="231" y="208"/>
              </a:cxn>
              <a:cxn ang="0">
                <a:pos x="462" y="0"/>
              </a:cxn>
            </a:cxnLst>
            <a:rect l="0" t="0" r="r" b="b"/>
            <a:pathLst>
              <a:path w="462" h="939">
                <a:moveTo>
                  <a:pt x="0" y="939"/>
                </a:moveTo>
                <a:cubicBezTo>
                  <a:pt x="6" y="875"/>
                  <a:pt x="0" y="676"/>
                  <a:pt x="39" y="554"/>
                </a:cubicBezTo>
                <a:cubicBezTo>
                  <a:pt x="78" y="432"/>
                  <a:pt x="161" y="300"/>
                  <a:pt x="231" y="208"/>
                </a:cubicBezTo>
                <a:cubicBezTo>
                  <a:pt x="301" y="116"/>
                  <a:pt x="414" y="43"/>
                  <a:pt x="462" y="0"/>
                </a:cubicBezTo>
              </a:path>
            </a:pathLst>
          </a:custGeom>
          <a:noFill/>
          <a:ln w="19050" cap="flat">
            <a:solidFill>
              <a:srgbClr val="FF9900"/>
            </a:solidFill>
            <a:prstDash val="dash"/>
            <a:round/>
            <a:headEnd/>
            <a:tailEnd type="arrow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3587" name="Line 35"/>
          <p:cNvSpPr>
            <a:spLocks noChangeShapeType="1"/>
          </p:cNvSpPr>
          <p:nvPr/>
        </p:nvSpPr>
        <p:spPr bwMode="auto">
          <a:xfrm>
            <a:off x="7310414" y="2014534"/>
            <a:ext cx="1524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3588" name="Line 36"/>
          <p:cNvSpPr>
            <a:spLocks noChangeShapeType="1"/>
          </p:cNvSpPr>
          <p:nvPr/>
        </p:nvSpPr>
        <p:spPr bwMode="auto">
          <a:xfrm flipH="1" flipV="1">
            <a:off x="6319814" y="2319334"/>
            <a:ext cx="228600" cy="1447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3589" name="Freeform 37"/>
          <p:cNvSpPr>
            <a:spLocks/>
          </p:cNvSpPr>
          <p:nvPr/>
        </p:nvSpPr>
        <p:spPr bwMode="auto">
          <a:xfrm>
            <a:off x="6808764" y="3608384"/>
            <a:ext cx="501650" cy="381000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62" y="77"/>
              </a:cxn>
              <a:cxn ang="0">
                <a:pos x="92" y="0"/>
              </a:cxn>
              <a:cxn ang="0">
                <a:pos x="108" y="184"/>
              </a:cxn>
              <a:cxn ang="0">
                <a:pos x="162" y="107"/>
              </a:cxn>
              <a:cxn ang="0">
                <a:pos x="200" y="15"/>
              </a:cxn>
              <a:cxn ang="0">
                <a:pos x="231" y="238"/>
              </a:cxn>
              <a:cxn ang="0">
                <a:pos x="269" y="154"/>
              </a:cxn>
              <a:cxn ang="0">
                <a:pos x="300" y="92"/>
              </a:cxn>
              <a:cxn ang="0">
                <a:pos x="315" y="7"/>
              </a:cxn>
            </a:cxnLst>
            <a:rect l="0" t="0" r="r" b="b"/>
            <a:pathLst>
              <a:path w="316" h="240">
                <a:moveTo>
                  <a:pt x="0" y="230"/>
                </a:moveTo>
                <a:cubicBezTo>
                  <a:pt x="46" y="170"/>
                  <a:pt x="42" y="152"/>
                  <a:pt x="62" y="77"/>
                </a:cubicBezTo>
                <a:cubicBezTo>
                  <a:pt x="69" y="52"/>
                  <a:pt x="84" y="26"/>
                  <a:pt x="92" y="0"/>
                </a:cubicBezTo>
                <a:cubicBezTo>
                  <a:pt x="108" y="59"/>
                  <a:pt x="69" y="136"/>
                  <a:pt x="108" y="184"/>
                </a:cubicBezTo>
                <a:cubicBezTo>
                  <a:pt x="128" y="208"/>
                  <a:pt x="162" y="107"/>
                  <a:pt x="162" y="107"/>
                </a:cubicBezTo>
                <a:cubicBezTo>
                  <a:pt x="171" y="48"/>
                  <a:pt x="177" y="63"/>
                  <a:pt x="200" y="15"/>
                </a:cubicBezTo>
                <a:cubicBezTo>
                  <a:pt x="218" y="89"/>
                  <a:pt x="220" y="163"/>
                  <a:pt x="231" y="238"/>
                </a:cubicBezTo>
                <a:cubicBezTo>
                  <a:pt x="276" y="193"/>
                  <a:pt x="237" y="240"/>
                  <a:pt x="269" y="154"/>
                </a:cubicBezTo>
                <a:cubicBezTo>
                  <a:pt x="277" y="132"/>
                  <a:pt x="300" y="92"/>
                  <a:pt x="300" y="92"/>
                </a:cubicBezTo>
                <a:cubicBezTo>
                  <a:pt x="316" y="18"/>
                  <a:pt x="315" y="47"/>
                  <a:pt x="315" y="7"/>
                </a:cubicBezTo>
              </a:path>
            </a:pathLst>
          </a:custGeom>
          <a:noFill/>
          <a:ln w="19050" cmpd="sng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3593" name="Rectangle 41"/>
          <p:cNvSpPr>
            <a:spLocks noChangeArrowheads="1"/>
          </p:cNvSpPr>
          <p:nvPr/>
        </p:nvSpPr>
        <p:spPr bwMode="auto">
          <a:xfrm>
            <a:off x="5253014" y="3538534"/>
            <a:ext cx="1600200" cy="533400"/>
          </a:xfrm>
          <a:prstGeom prst="rect">
            <a:avLst/>
          </a:prstGeom>
          <a:noFill/>
          <a:ln w="57150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5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5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3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3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3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83" grpId="0" autoUpdateAnimBg="0"/>
      <p:bldP spid="23584" grpId="0" autoUpdateAnimBg="0"/>
      <p:bldP spid="23585" grpId="0" autoUpdateAnimBg="0"/>
      <p:bldP spid="23586" grpId="0" animBg="1"/>
      <p:bldP spid="23587" grpId="0" animBg="1"/>
      <p:bldP spid="23588" grpId="0" animBg="1"/>
      <p:bldP spid="23589" grpId="0" animBg="1"/>
      <p:bldP spid="2359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C4E3E-B75D-4333-AE0B-038207A6B65D}" type="slidenum">
              <a:rPr lang="en-US"/>
              <a:pPr/>
              <a:t>21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Deleting a node from a </a:t>
            </a:r>
            <a:r>
              <a:rPr lang="en-US" dirty="0" err="1" smtClean="0"/>
              <a:t>SLinkList</a:t>
            </a: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order to delete a node from a SLL, you have to change the link in its </a:t>
            </a:r>
            <a:r>
              <a:rPr lang="en-US" i="1" dirty="0"/>
              <a:t>predecessor</a:t>
            </a:r>
            <a:endParaRPr lang="en-US" dirty="0"/>
          </a:p>
          <a:p>
            <a:r>
              <a:rPr lang="en-US" dirty="0"/>
              <a:t>This is slightly tricky, because you can’t follow a pointer backwards</a:t>
            </a:r>
          </a:p>
          <a:p>
            <a:r>
              <a:rPr lang="en-US" dirty="0"/>
              <a:t>Deleting the first node in a list is a special case, because the node’s predecessor is the list header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CF38A-C90F-4A18-8CF4-77F573174241}" type="slidenum">
              <a:rPr lang="en-US"/>
              <a:pPr/>
              <a:t>22</a:t>
            </a:fld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Deleting an element from a SLL</a:t>
            </a:r>
          </a:p>
        </p:txBody>
      </p:sp>
      <p:sp>
        <p:nvSpPr>
          <p:cNvPr id="28721" name="Freeform 49"/>
          <p:cNvSpPr>
            <a:spLocks/>
          </p:cNvSpPr>
          <p:nvPr/>
        </p:nvSpPr>
        <p:spPr bwMode="auto">
          <a:xfrm>
            <a:off x="2671738" y="2503480"/>
            <a:ext cx="2514600" cy="5397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709" y="16"/>
              </a:cxn>
              <a:cxn ang="0">
                <a:pos x="1278" y="101"/>
              </a:cxn>
              <a:cxn ang="0">
                <a:pos x="1584" y="340"/>
              </a:cxn>
            </a:cxnLst>
            <a:rect l="0" t="0" r="r" b="b"/>
            <a:pathLst>
              <a:path w="1584" h="340">
                <a:moveTo>
                  <a:pt x="0" y="4"/>
                </a:moveTo>
                <a:cubicBezTo>
                  <a:pt x="118" y="6"/>
                  <a:pt x="496" y="0"/>
                  <a:pt x="709" y="16"/>
                </a:cubicBezTo>
                <a:cubicBezTo>
                  <a:pt x="922" y="32"/>
                  <a:pt x="1132" y="47"/>
                  <a:pt x="1278" y="101"/>
                </a:cubicBezTo>
                <a:cubicBezTo>
                  <a:pt x="1424" y="155"/>
                  <a:pt x="1520" y="290"/>
                  <a:pt x="1584" y="34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723" name="Freeform 51"/>
          <p:cNvSpPr>
            <a:spLocks/>
          </p:cNvSpPr>
          <p:nvPr/>
        </p:nvSpPr>
        <p:spPr bwMode="auto">
          <a:xfrm>
            <a:off x="4038600" y="4705350"/>
            <a:ext cx="2744788" cy="492125"/>
          </a:xfrm>
          <a:custGeom>
            <a:avLst/>
            <a:gdLst/>
            <a:ahLst/>
            <a:cxnLst>
              <a:cxn ang="0">
                <a:pos x="0" y="310"/>
              </a:cxn>
              <a:cxn ang="0">
                <a:pos x="150" y="279"/>
              </a:cxn>
              <a:cxn ang="0">
                <a:pos x="303" y="193"/>
              </a:cxn>
              <a:cxn ang="0">
                <a:pos x="493" y="95"/>
              </a:cxn>
              <a:cxn ang="0">
                <a:pos x="816" y="22"/>
              </a:cxn>
              <a:cxn ang="0">
                <a:pos x="1123" y="4"/>
              </a:cxn>
              <a:cxn ang="0">
                <a:pos x="1374" y="46"/>
              </a:cxn>
              <a:cxn ang="0">
                <a:pos x="1582" y="120"/>
              </a:cxn>
              <a:cxn ang="0">
                <a:pos x="1729" y="212"/>
              </a:cxn>
            </a:cxnLst>
            <a:rect l="0" t="0" r="r" b="b"/>
            <a:pathLst>
              <a:path w="1729" h="310">
                <a:moveTo>
                  <a:pt x="0" y="310"/>
                </a:moveTo>
                <a:cubicBezTo>
                  <a:pt x="25" y="305"/>
                  <a:pt x="100" y="298"/>
                  <a:pt x="150" y="279"/>
                </a:cubicBezTo>
                <a:cubicBezTo>
                  <a:pt x="200" y="260"/>
                  <a:pt x="246" y="224"/>
                  <a:pt x="303" y="193"/>
                </a:cubicBezTo>
                <a:cubicBezTo>
                  <a:pt x="360" y="162"/>
                  <a:pt x="408" y="123"/>
                  <a:pt x="493" y="95"/>
                </a:cubicBezTo>
                <a:cubicBezTo>
                  <a:pt x="578" y="67"/>
                  <a:pt x="711" y="37"/>
                  <a:pt x="816" y="22"/>
                </a:cubicBezTo>
                <a:cubicBezTo>
                  <a:pt x="921" y="7"/>
                  <a:pt x="1030" y="0"/>
                  <a:pt x="1123" y="4"/>
                </a:cubicBezTo>
                <a:cubicBezTo>
                  <a:pt x="1216" y="8"/>
                  <a:pt x="1298" y="27"/>
                  <a:pt x="1374" y="46"/>
                </a:cubicBezTo>
                <a:cubicBezTo>
                  <a:pt x="1450" y="65"/>
                  <a:pt x="1523" y="92"/>
                  <a:pt x="1582" y="120"/>
                </a:cubicBezTo>
                <a:cubicBezTo>
                  <a:pt x="1641" y="148"/>
                  <a:pt x="1698" y="193"/>
                  <a:pt x="1729" y="212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1071538" y="2357430"/>
            <a:ext cx="7543800" cy="1087438"/>
            <a:chOff x="432" y="1680"/>
            <a:chExt cx="4752" cy="685"/>
          </a:xfrm>
        </p:grpSpPr>
        <p:sp>
          <p:nvSpPr>
            <p:cNvPr id="28696" name="Rectangle 24"/>
            <p:cNvSpPr>
              <a:spLocks noChangeArrowheads="1"/>
            </p:cNvSpPr>
            <p:nvPr/>
          </p:nvSpPr>
          <p:spPr bwMode="auto">
            <a:xfrm>
              <a:off x="4272" y="2120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three</a:t>
              </a:r>
            </a:p>
          </p:txBody>
        </p:sp>
        <p:sp>
          <p:nvSpPr>
            <p:cNvPr id="28697" name="Rectangle 25"/>
            <p:cNvSpPr>
              <a:spLocks noChangeArrowheads="1"/>
            </p:cNvSpPr>
            <p:nvPr/>
          </p:nvSpPr>
          <p:spPr bwMode="auto">
            <a:xfrm>
              <a:off x="4896" y="2119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698" name="Oval 26"/>
            <p:cNvSpPr>
              <a:spLocks noChangeArrowheads="1"/>
            </p:cNvSpPr>
            <p:nvPr/>
          </p:nvSpPr>
          <p:spPr bwMode="auto">
            <a:xfrm>
              <a:off x="4992" y="2170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00" name="Rectangle 28"/>
            <p:cNvSpPr>
              <a:spLocks noChangeArrowheads="1"/>
            </p:cNvSpPr>
            <p:nvPr/>
          </p:nvSpPr>
          <p:spPr bwMode="auto">
            <a:xfrm>
              <a:off x="3024" y="2120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two</a:t>
              </a:r>
            </a:p>
          </p:txBody>
        </p:sp>
        <p:sp>
          <p:nvSpPr>
            <p:cNvPr id="28701" name="Rectangle 29"/>
            <p:cNvSpPr>
              <a:spLocks noChangeArrowheads="1"/>
            </p:cNvSpPr>
            <p:nvPr/>
          </p:nvSpPr>
          <p:spPr bwMode="auto">
            <a:xfrm>
              <a:off x="3648" y="2119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02" name="Oval 30"/>
            <p:cNvSpPr>
              <a:spLocks noChangeArrowheads="1"/>
            </p:cNvSpPr>
            <p:nvPr/>
          </p:nvSpPr>
          <p:spPr bwMode="auto">
            <a:xfrm>
              <a:off x="3744" y="2170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03" name="Line 31"/>
            <p:cNvSpPr>
              <a:spLocks noChangeShapeType="1"/>
            </p:cNvSpPr>
            <p:nvPr/>
          </p:nvSpPr>
          <p:spPr bwMode="auto">
            <a:xfrm>
              <a:off x="3792" y="2218"/>
              <a:ext cx="4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05" name="Rectangle 33"/>
            <p:cNvSpPr>
              <a:spLocks noChangeArrowheads="1"/>
            </p:cNvSpPr>
            <p:nvPr/>
          </p:nvSpPr>
          <p:spPr bwMode="auto">
            <a:xfrm>
              <a:off x="1776" y="2123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one</a:t>
              </a:r>
            </a:p>
          </p:txBody>
        </p:sp>
        <p:sp>
          <p:nvSpPr>
            <p:cNvPr id="28706" name="Rectangle 34"/>
            <p:cNvSpPr>
              <a:spLocks noChangeArrowheads="1"/>
            </p:cNvSpPr>
            <p:nvPr/>
          </p:nvSpPr>
          <p:spPr bwMode="auto">
            <a:xfrm>
              <a:off x="2400" y="2122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07" name="Oval 35"/>
            <p:cNvSpPr>
              <a:spLocks noChangeArrowheads="1"/>
            </p:cNvSpPr>
            <p:nvPr/>
          </p:nvSpPr>
          <p:spPr bwMode="auto">
            <a:xfrm>
              <a:off x="2496" y="2173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08" name="Line 36"/>
            <p:cNvSpPr>
              <a:spLocks noChangeShapeType="1"/>
            </p:cNvSpPr>
            <p:nvPr/>
          </p:nvSpPr>
          <p:spPr bwMode="auto">
            <a:xfrm>
              <a:off x="2544" y="2221"/>
              <a:ext cx="4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11" name="Oval 39"/>
            <p:cNvSpPr>
              <a:spLocks noChangeArrowheads="1"/>
            </p:cNvSpPr>
            <p:nvPr/>
          </p:nvSpPr>
          <p:spPr bwMode="auto">
            <a:xfrm>
              <a:off x="1392" y="1738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12" name="Rectangle 40"/>
            <p:cNvSpPr>
              <a:spLocks noChangeArrowheads="1"/>
            </p:cNvSpPr>
            <p:nvPr/>
          </p:nvSpPr>
          <p:spPr bwMode="auto">
            <a:xfrm>
              <a:off x="1296" y="1690"/>
              <a:ext cx="288" cy="2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13" name="Text Box 41"/>
            <p:cNvSpPr txBox="1">
              <a:spLocks noChangeArrowheads="1"/>
            </p:cNvSpPr>
            <p:nvPr/>
          </p:nvSpPr>
          <p:spPr bwMode="auto">
            <a:xfrm>
              <a:off x="432" y="1680"/>
              <a:ext cx="91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>
                  <a:solidFill>
                    <a:srgbClr val="FFFF99"/>
                  </a:solidFill>
                  <a:latin typeface="Verdana" pitchFamily="34" charset="0"/>
                </a:rPr>
                <a:t>numerals</a:t>
              </a:r>
            </a:p>
          </p:txBody>
        </p:sp>
        <p:sp>
          <p:nvSpPr>
            <p:cNvPr id="28724" name="Line 52"/>
            <p:cNvSpPr>
              <a:spLocks noChangeShapeType="1"/>
            </p:cNvSpPr>
            <p:nvPr/>
          </p:nvSpPr>
          <p:spPr bwMode="auto">
            <a:xfrm>
              <a:off x="1440" y="1776"/>
              <a:ext cx="336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8725" name="Line 53"/>
          <p:cNvSpPr>
            <a:spLocks noChangeShapeType="1"/>
          </p:cNvSpPr>
          <p:nvPr/>
        </p:nvSpPr>
        <p:spPr bwMode="auto">
          <a:xfrm>
            <a:off x="2671738" y="2509830"/>
            <a:ext cx="533400" cy="53340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" name="Group 57"/>
          <p:cNvGrpSpPr>
            <a:grpSpLocks/>
          </p:cNvGrpSpPr>
          <p:nvPr/>
        </p:nvGrpSpPr>
        <p:grpSpPr bwMode="auto">
          <a:xfrm>
            <a:off x="1142976" y="4357694"/>
            <a:ext cx="7543800" cy="1087438"/>
            <a:chOff x="432" y="3062"/>
            <a:chExt cx="4752" cy="685"/>
          </a:xfrm>
        </p:grpSpPr>
        <p:sp>
          <p:nvSpPr>
            <p:cNvPr id="28676" name="Rectangle 4"/>
            <p:cNvSpPr>
              <a:spLocks noChangeArrowheads="1"/>
            </p:cNvSpPr>
            <p:nvPr/>
          </p:nvSpPr>
          <p:spPr bwMode="auto">
            <a:xfrm>
              <a:off x="4272" y="3502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three</a:t>
              </a:r>
            </a:p>
          </p:txBody>
        </p:sp>
        <p:sp>
          <p:nvSpPr>
            <p:cNvPr id="28677" name="Rectangle 5"/>
            <p:cNvSpPr>
              <a:spLocks noChangeArrowheads="1"/>
            </p:cNvSpPr>
            <p:nvPr/>
          </p:nvSpPr>
          <p:spPr bwMode="auto">
            <a:xfrm>
              <a:off x="4896" y="3501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678" name="Oval 6"/>
            <p:cNvSpPr>
              <a:spLocks noChangeArrowheads="1"/>
            </p:cNvSpPr>
            <p:nvPr/>
          </p:nvSpPr>
          <p:spPr bwMode="auto">
            <a:xfrm>
              <a:off x="4992" y="3552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680" name="Rectangle 8"/>
            <p:cNvSpPr>
              <a:spLocks noChangeArrowheads="1"/>
            </p:cNvSpPr>
            <p:nvPr/>
          </p:nvSpPr>
          <p:spPr bwMode="auto">
            <a:xfrm>
              <a:off x="3024" y="3502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two</a:t>
              </a:r>
            </a:p>
          </p:txBody>
        </p:sp>
        <p:sp>
          <p:nvSpPr>
            <p:cNvPr id="28681" name="Rectangle 9"/>
            <p:cNvSpPr>
              <a:spLocks noChangeArrowheads="1"/>
            </p:cNvSpPr>
            <p:nvPr/>
          </p:nvSpPr>
          <p:spPr bwMode="auto">
            <a:xfrm>
              <a:off x="3648" y="3501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682" name="Oval 10"/>
            <p:cNvSpPr>
              <a:spLocks noChangeArrowheads="1"/>
            </p:cNvSpPr>
            <p:nvPr/>
          </p:nvSpPr>
          <p:spPr bwMode="auto">
            <a:xfrm>
              <a:off x="3744" y="3552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683" name="Line 11"/>
            <p:cNvSpPr>
              <a:spLocks noChangeShapeType="1"/>
            </p:cNvSpPr>
            <p:nvPr/>
          </p:nvSpPr>
          <p:spPr bwMode="auto">
            <a:xfrm>
              <a:off x="3792" y="3600"/>
              <a:ext cx="4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685" name="Rectangle 13"/>
            <p:cNvSpPr>
              <a:spLocks noChangeArrowheads="1"/>
            </p:cNvSpPr>
            <p:nvPr/>
          </p:nvSpPr>
          <p:spPr bwMode="auto">
            <a:xfrm>
              <a:off x="1776" y="3505"/>
              <a:ext cx="623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one</a:t>
              </a:r>
            </a:p>
          </p:txBody>
        </p:sp>
        <p:sp>
          <p:nvSpPr>
            <p:cNvPr id="28686" name="Rectangle 14"/>
            <p:cNvSpPr>
              <a:spLocks noChangeArrowheads="1"/>
            </p:cNvSpPr>
            <p:nvPr/>
          </p:nvSpPr>
          <p:spPr bwMode="auto">
            <a:xfrm>
              <a:off x="2400" y="3504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687" name="Oval 15"/>
            <p:cNvSpPr>
              <a:spLocks noChangeArrowheads="1"/>
            </p:cNvSpPr>
            <p:nvPr/>
          </p:nvSpPr>
          <p:spPr bwMode="auto">
            <a:xfrm>
              <a:off x="2496" y="3555"/>
              <a:ext cx="96" cy="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4" name="Group 18"/>
            <p:cNvGrpSpPr>
              <a:grpSpLocks/>
            </p:cNvGrpSpPr>
            <p:nvPr/>
          </p:nvGrpSpPr>
          <p:grpSpPr bwMode="auto">
            <a:xfrm>
              <a:off x="1296" y="3072"/>
              <a:ext cx="288" cy="240"/>
              <a:chOff x="960" y="1584"/>
              <a:chExt cx="288" cy="240"/>
            </a:xfrm>
          </p:grpSpPr>
          <p:sp>
            <p:nvSpPr>
              <p:cNvPr id="28691" name="Oval 19"/>
              <p:cNvSpPr>
                <a:spLocks noChangeArrowheads="1"/>
              </p:cNvSpPr>
              <p:nvPr/>
            </p:nvSpPr>
            <p:spPr bwMode="auto">
              <a:xfrm>
                <a:off x="1056" y="163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8692" name="Rectangle 20"/>
              <p:cNvSpPr>
                <a:spLocks noChangeArrowheads="1"/>
              </p:cNvSpPr>
              <p:nvPr/>
            </p:nvSpPr>
            <p:spPr bwMode="auto">
              <a:xfrm>
                <a:off x="960" y="1584"/>
                <a:ext cx="288" cy="2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8693" name="Text Box 21"/>
            <p:cNvSpPr txBox="1">
              <a:spLocks noChangeArrowheads="1"/>
            </p:cNvSpPr>
            <p:nvPr/>
          </p:nvSpPr>
          <p:spPr bwMode="auto">
            <a:xfrm>
              <a:off x="432" y="3062"/>
              <a:ext cx="91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>
                  <a:solidFill>
                    <a:srgbClr val="FFFF99"/>
                  </a:solidFill>
                  <a:latin typeface="Verdana" pitchFamily="34" charset="0"/>
                </a:rPr>
                <a:t>numerals</a:t>
              </a:r>
            </a:p>
          </p:txBody>
        </p:sp>
        <p:sp>
          <p:nvSpPr>
            <p:cNvPr id="28694" name="Line 22"/>
            <p:cNvSpPr>
              <a:spLocks noChangeShapeType="1"/>
            </p:cNvSpPr>
            <p:nvPr/>
          </p:nvSpPr>
          <p:spPr bwMode="auto">
            <a:xfrm>
              <a:off x="1440" y="3168"/>
              <a:ext cx="336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727" name="Line 55"/>
            <p:cNvSpPr>
              <a:spLocks noChangeShapeType="1"/>
            </p:cNvSpPr>
            <p:nvPr/>
          </p:nvSpPr>
          <p:spPr bwMode="auto">
            <a:xfrm>
              <a:off x="2544" y="3600"/>
              <a:ext cx="4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8728" name="Line 56"/>
          <p:cNvSpPr>
            <a:spLocks noChangeShapeType="1"/>
          </p:cNvSpPr>
          <p:nvPr/>
        </p:nvSpPr>
        <p:spPr bwMode="auto">
          <a:xfrm>
            <a:off x="4038600" y="5197475"/>
            <a:ext cx="762000" cy="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730" name="Rectangle 58"/>
          <p:cNvSpPr>
            <a:spLocks noChangeArrowheads="1"/>
          </p:cNvSpPr>
          <p:nvPr/>
        </p:nvSpPr>
        <p:spPr bwMode="auto">
          <a:xfrm>
            <a:off x="2743200" y="4968875"/>
            <a:ext cx="1600200" cy="533400"/>
          </a:xfrm>
          <a:prstGeom prst="rect">
            <a:avLst/>
          </a:prstGeom>
          <a:noFill/>
          <a:ln w="57150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731" name="Text Box 59"/>
          <p:cNvSpPr txBox="1">
            <a:spLocks noChangeArrowheads="1"/>
          </p:cNvSpPr>
          <p:nvPr/>
        </p:nvSpPr>
        <p:spPr bwMode="auto">
          <a:xfrm>
            <a:off x="1214414" y="1571612"/>
            <a:ext cx="762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/>
              <a:t>• </a:t>
            </a:r>
            <a:r>
              <a:rPr lang="en-US" sz="2400" dirty="0"/>
              <a:t>To delete the first element, change the link in the </a:t>
            </a:r>
            <a:r>
              <a:rPr lang="en-US" sz="2400" dirty="0" smtClean="0"/>
              <a:t>header        </a:t>
            </a:r>
            <a:endParaRPr lang="en-US" sz="2800" dirty="0"/>
          </a:p>
        </p:txBody>
      </p:sp>
      <p:sp>
        <p:nvSpPr>
          <p:cNvPr id="28733" name="Text Box 61"/>
          <p:cNvSpPr txBox="1">
            <a:spLocks noChangeArrowheads="1"/>
          </p:cNvSpPr>
          <p:nvPr/>
        </p:nvSpPr>
        <p:spPr bwMode="auto">
          <a:xfrm>
            <a:off x="714348" y="3714752"/>
            <a:ext cx="84296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/>
              <a:t>• </a:t>
            </a:r>
            <a:r>
              <a:rPr lang="en-US" sz="2400" dirty="0"/>
              <a:t>To delete some other element, change the link in its </a:t>
            </a:r>
            <a:r>
              <a:rPr lang="en-US" sz="2400" dirty="0" smtClean="0"/>
              <a:t>predecessor</a:t>
            </a:r>
            <a:endParaRPr lang="en-US" sz="2800" dirty="0"/>
          </a:p>
        </p:txBody>
      </p:sp>
      <p:sp>
        <p:nvSpPr>
          <p:cNvPr id="28734" name="Text Box 62"/>
          <p:cNvSpPr txBox="1">
            <a:spLocks noChangeArrowheads="1"/>
          </p:cNvSpPr>
          <p:nvPr/>
        </p:nvSpPr>
        <p:spPr bwMode="auto">
          <a:xfrm>
            <a:off x="1214414" y="5643578"/>
            <a:ext cx="7929586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/>
              <a:t>• </a:t>
            </a:r>
            <a:r>
              <a:rPr lang="en-US" sz="2400" dirty="0"/>
              <a:t>Deleted nodes will eventually be garbage collected</a:t>
            </a:r>
            <a:endParaRPr lang="en-US" sz="2800" dirty="0"/>
          </a:p>
        </p:txBody>
      </p:sp>
      <p:sp>
        <p:nvSpPr>
          <p:cNvPr id="45" name="Footer Placeholder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7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8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21" grpId="0" animBg="1"/>
      <p:bldP spid="28723" grpId="0" animBg="1"/>
      <p:bldP spid="28725" grpId="0" animBg="1"/>
      <p:bldP spid="28728" grpId="0" animBg="1"/>
      <p:bldP spid="28730" grpId="0" animBg="1"/>
      <p:bldP spid="28731" grpId="0" autoUpdateAnimBg="0"/>
      <p:bldP spid="28733" grpId="0" autoUpdateAnimBg="0"/>
      <p:bldP spid="28734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139E6-9149-49F3-B076-BDF062278B7D}" type="slidenum">
              <a:rPr lang="en-US"/>
              <a:pPr/>
              <a:t>23</a:t>
            </a:fld>
            <a:endParaRPr lang="en-US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Deleting from a </a:t>
            </a:r>
            <a:r>
              <a:rPr lang="en-US" dirty="0" err="1" smtClean="0"/>
              <a:t>SLinkList</a:t>
            </a:r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 "/>
            </a:pP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public void 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delete(node 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del) {</a:t>
            </a:r>
          </a:p>
          <a:p>
            <a:pPr lvl="1">
              <a:buFontTx/>
              <a:buChar char=" "/>
            </a:pP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node temp 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= del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. next;</a:t>
            </a:r>
            <a:endParaRPr lang="en-US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dirty="0">
                <a:solidFill>
                  <a:srgbClr val="00FF00"/>
                </a:solidFill>
                <a:latin typeface="Verdana" pitchFamily="34" charset="0"/>
              </a:rPr>
              <a:t>// If del is first node, change link in header</a:t>
            </a:r>
          </a:p>
          <a:p>
            <a:pPr lvl="1">
              <a:buFontTx/>
              <a:buChar char=" "/>
            </a:pP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if (del == first) first =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temp; </a:t>
            </a:r>
            <a:endParaRPr lang="en-US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else { </a:t>
            </a:r>
            <a:r>
              <a:rPr lang="en-US" dirty="0">
                <a:solidFill>
                  <a:srgbClr val="00FF00"/>
                </a:solidFill>
                <a:latin typeface="Verdana" pitchFamily="34" charset="0"/>
              </a:rPr>
              <a:t>// find predecessor and change its link</a:t>
            </a:r>
          </a:p>
          <a:p>
            <a:pPr lvl="2">
              <a:buFontTx/>
              <a:buChar char=" "/>
            </a:pP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node </a:t>
            </a:r>
            <a:r>
              <a:rPr lang="en-US" sz="2400" dirty="0" err="1">
                <a:solidFill>
                  <a:srgbClr val="0070C0"/>
                </a:solidFill>
                <a:latin typeface="Verdana" pitchFamily="34" charset="0"/>
              </a:rPr>
              <a:t>pred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 = first;</a:t>
            </a:r>
          </a:p>
          <a:p>
            <a:pPr lvl="2">
              <a:buFontTx/>
              <a:buChar char=" "/>
            </a:pP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while (</a:t>
            </a:r>
            <a:r>
              <a:rPr lang="en-US" sz="2400" dirty="0" err="1" smtClean="0">
                <a:solidFill>
                  <a:srgbClr val="0070C0"/>
                </a:solidFill>
                <a:latin typeface="Verdana" pitchFamily="34" charset="0"/>
              </a:rPr>
              <a:t>pred.next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!= del) </a:t>
            </a:r>
            <a:r>
              <a:rPr lang="en-US" sz="2400" dirty="0" err="1">
                <a:solidFill>
                  <a:srgbClr val="0070C0"/>
                </a:solidFill>
                <a:latin typeface="Verdana" pitchFamily="34" charset="0"/>
              </a:rPr>
              <a:t>pred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 = </a:t>
            </a:r>
            <a:r>
              <a:rPr lang="en-US" sz="2400" dirty="0" err="1" smtClean="0">
                <a:solidFill>
                  <a:srgbClr val="0070C0"/>
                </a:solidFill>
                <a:latin typeface="Verdana" pitchFamily="34" charset="0"/>
              </a:rPr>
              <a:t>pred.next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;</a:t>
            </a:r>
            <a:endParaRPr lang="en-US" sz="2400" dirty="0">
              <a:solidFill>
                <a:srgbClr val="0070C0"/>
              </a:solidFill>
              <a:latin typeface="Verdana" pitchFamily="34" charset="0"/>
            </a:endParaRPr>
          </a:p>
          <a:p>
            <a:pPr lvl="2">
              <a:buFontTx/>
              <a:buChar char=" "/>
            </a:pP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pred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.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 next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=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temp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</a:rPr>
              <a:t>;</a:t>
            </a:r>
            <a:endParaRPr lang="en-US" sz="2400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  <a:p>
            <a:pPr>
              <a:buFontTx/>
              <a:buChar char=" "/>
            </a:pP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Garbage Collection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en-US" altLang="en-US" dirty="0" smtClean="0">
                <a:solidFill>
                  <a:srgbClr val="0070C0"/>
                </a:solidFill>
              </a:rPr>
              <a:t>What happens to objects that have no references to them? </a:t>
            </a:r>
          </a:p>
          <a:p>
            <a:r>
              <a:rPr lang="en-US" altLang="en-US" dirty="0" smtClean="0"/>
              <a:t>They are inaccessible to the program</a:t>
            </a:r>
          </a:p>
          <a:p>
            <a:r>
              <a:rPr lang="en-US" altLang="en-US" dirty="0" smtClean="0"/>
              <a:t>Java system will remove them and recycle the memory (usually when low on memory)</a:t>
            </a:r>
          </a:p>
          <a:p>
            <a:r>
              <a:rPr lang="en-US" altLang="en-US" dirty="0" smtClean="0"/>
              <a:t>How this is done is up to the implementation</a:t>
            </a:r>
          </a:p>
          <a:p>
            <a:r>
              <a:rPr lang="en-US" altLang="en-US" dirty="0" smtClean="0"/>
              <a:t>I’ll describe two approaches: </a:t>
            </a:r>
          </a:p>
          <a:p>
            <a:pPr lvl="1"/>
            <a:r>
              <a:rPr lang="en-US" altLang="en-US" dirty="0" smtClean="0"/>
              <a:t>Reference counting (has problems with cycles) </a:t>
            </a:r>
          </a:p>
          <a:p>
            <a:pPr lvl="1"/>
            <a:r>
              <a:rPr lang="en-US" altLang="en-US" dirty="0" smtClean="0"/>
              <a:t>Mark and sweep, or tracing</a:t>
            </a:r>
          </a:p>
          <a:p>
            <a:r>
              <a:rPr lang="en-US" altLang="en-US" dirty="0" smtClean="0"/>
              <a:t>Compaction is also important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1E2CC-02AE-423B-AEFE-1A7682335519}" type="slidenum">
              <a:rPr lang="en-US"/>
              <a:pPr/>
              <a:t>25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1538" y="1571612"/>
            <a:ext cx="7772400" cy="685800"/>
          </a:xfrm>
        </p:spPr>
        <p:txBody>
          <a:bodyPr/>
          <a:lstStyle/>
          <a:p>
            <a:r>
              <a:rPr lang="en-US" dirty="0"/>
              <a:t>Here is a </a:t>
            </a:r>
            <a:r>
              <a:rPr lang="en-US" dirty="0">
                <a:solidFill>
                  <a:schemeClr val="tx2"/>
                </a:solidFill>
              </a:rPr>
              <a:t>doubly-linked list</a:t>
            </a:r>
            <a:r>
              <a:rPr lang="en-US" dirty="0"/>
              <a:t> (</a:t>
            </a:r>
            <a:r>
              <a:rPr lang="en-US" dirty="0" err="1" smtClean="0">
                <a:solidFill>
                  <a:schemeClr val="tx2"/>
                </a:solidFill>
              </a:rPr>
              <a:t>DLinkList</a:t>
            </a:r>
            <a:r>
              <a:rPr lang="en-US" dirty="0" smtClean="0"/>
              <a:t>):</a:t>
            </a:r>
            <a:endParaRPr lang="en-US" sz="2400" dirty="0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071538" y="4214818"/>
            <a:ext cx="7772400" cy="2362200"/>
          </a:xfrm>
        </p:spPr>
        <p:txBody>
          <a:bodyPr/>
          <a:lstStyle/>
          <a:p>
            <a:r>
              <a:rPr lang="en-US" sz="2400" dirty="0"/>
              <a:t>Each node contains a value, a link to its successor (if any), and a link to its predecessor (if any)</a:t>
            </a:r>
          </a:p>
          <a:p>
            <a:r>
              <a:rPr lang="en-US" sz="2400" dirty="0"/>
              <a:t>The header points to the first node in the list </a:t>
            </a:r>
            <a:r>
              <a:rPr lang="en-US" sz="2400" i="1" dirty="0"/>
              <a:t>and</a:t>
            </a:r>
            <a:r>
              <a:rPr lang="en-US" sz="2400" dirty="0"/>
              <a:t> to the last node in the list (or contains null links if the list is empty)</a:t>
            </a:r>
          </a:p>
        </p:txBody>
      </p:sp>
      <p:grpSp>
        <p:nvGrpSpPr>
          <p:cNvPr id="2" name="Group 123"/>
          <p:cNvGrpSpPr>
            <a:grpSpLocks/>
          </p:cNvGrpSpPr>
          <p:nvPr/>
        </p:nvGrpSpPr>
        <p:grpSpPr bwMode="auto">
          <a:xfrm>
            <a:off x="1074714" y="2285992"/>
            <a:ext cx="7540626" cy="1828800"/>
            <a:chOff x="386" y="1440"/>
            <a:chExt cx="4750" cy="1152"/>
          </a:xfrm>
        </p:grpSpPr>
        <p:grpSp>
          <p:nvGrpSpPr>
            <p:cNvPr id="3" name="Group 42"/>
            <p:cNvGrpSpPr>
              <a:grpSpLocks/>
            </p:cNvGrpSpPr>
            <p:nvPr/>
          </p:nvGrpSpPr>
          <p:grpSpPr bwMode="auto">
            <a:xfrm>
              <a:off x="386" y="1440"/>
              <a:ext cx="1351" cy="576"/>
              <a:chOff x="4224" y="960"/>
              <a:chExt cx="874" cy="576"/>
            </a:xfrm>
          </p:grpSpPr>
          <p:sp>
            <p:nvSpPr>
              <p:cNvPr id="30763" name="Line 43"/>
              <p:cNvSpPr>
                <a:spLocks noChangeShapeType="1"/>
              </p:cNvSpPr>
              <p:nvPr/>
            </p:nvSpPr>
            <p:spPr bwMode="auto">
              <a:xfrm>
                <a:off x="4512" y="1248"/>
                <a:ext cx="192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64" name="Text Box 44"/>
              <p:cNvSpPr txBox="1">
                <a:spLocks noChangeArrowheads="1"/>
              </p:cNvSpPr>
              <p:nvPr/>
            </p:nvSpPr>
            <p:spPr bwMode="auto">
              <a:xfrm>
                <a:off x="4224" y="960"/>
                <a:ext cx="874" cy="29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400" dirty="0" err="1" smtClean="0">
                    <a:solidFill>
                      <a:srgbClr val="0070C0"/>
                    </a:solidFill>
                    <a:latin typeface="Verdana" pitchFamily="34" charset="0"/>
                  </a:rPr>
                  <a:t>myDLinkList</a:t>
                </a:r>
                <a:endParaRPr lang="en-US" sz="2400" dirty="0">
                  <a:solidFill>
                    <a:srgbClr val="0070C0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4" name="Group 83"/>
            <p:cNvGrpSpPr>
              <a:grpSpLocks/>
            </p:cNvGrpSpPr>
            <p:nvPr/>
          </p:nvGrpSpPr>
          <p:grpSpPr bwMode="auto">
            <a:xfrm>
              <a:off x="1152" y="2016"/>
              <a:ext cx="2160" cy="576"/>
              <a:chOff x="1536" y="2880"/>
              <a:chExt cx="2160" cy="576"/>
            </a:xfrm>
          </p:grpSpPr>
          <p:sp>
            <p:nvSpPr>
              <p:cNvPr id="30804" name="Rectangle 84"/>
              <p:cNvSpPr>
                <a:spLocks noChangeArrowheads="1"/>
              </p:cNvSpPr>
              <p:nvPr/>
            </p:nvSpPr>
            <p:spPr bwMode="auto">
              <a:xfrm>
                <a:off x="1536" y="2880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05" name="Oval 85"/>
              <p:cNvSpPr>
                <a:spLocks noChangeArrowheads="1"/>
              </p:cNvSpPr>
              <p:nvPr/>
            </p:nvSpPr>
            <p:spPr bwMode="auto">
              <a:xfrm>
                <a:off x="1632" y="2928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06" name="Line 86"/>
              <p:cNvSpPr>
                <a:spLocks noChangeShapeType="1"/>
              </p:cNvSpPr>
              <p:nvPr/>
            </p:nvSpPr>
            <p:spPr bwMode="auto">
              <a:xfrm>
                <a:off x="1680" y="2976"/>
                <a:ext cx="4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07" name="Rectangle 87"/>
              <p:cNvSpPr>
                <a:spLocks noChangeArrowheads="1"/>
              </p:cNvSpPr>
              <p:nvPr/>
            </p:nvSpPr>
            <p:spPr bwMode="auto">
              <a:xfrm>
                <a:off x="1536" y="3168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08" name="Oval 88"/>
              <p:cNvSpPr>
                <a:spLocks noChangeArrowheads="1"/>
              </p:cNvSpPr>
              <p:nvPr/>
            </p:nvSpPr>
            <p:spPr bwMode="auto">
              <a:xfrm>
                <a:off x="1632" y="3264"/>
                <a:ext cx="96" cy="96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09" name="Line 89"/>
              <p:cNvSpPr>
                <a:spLocks noChangeShapeType="1"/>
              </p:cNvSpPr>
              <p:nvPr/>
            </p:nvSpPr>
            <p:spPr bwMode="auto">
              <a:xfrm>
                <a:off x="1680" y="3312"/>
                <a:ext cx="2016" cy="0"/>
              </a:xfrm>
              <a:prstGeom prst="line">
                <a:avLst/>
              </a:prstGeom>
              <a:noFill/>
              <a:ln w="19050">
                <a:solidFill>
                  <a:srgbClr val="99CCFF"/>
                </a:solidFill>
                <a:round/>
                <a:headEnd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" name="Group 90"/>
            <p:cNvGrpSpPr>
              <a:grpSpLocks/>
            </p:cNvGrpSpPr>
            <p:nvPr/>
          </p:nvGrpSpPr>
          <p:grpSpPr bwMode="auto">
            <a:xfrm>
              <a:off x="1728" y="2016"/>
              <a:ext cx="1152" cy="288"/>
              <a:chOff x="2784" y="3696"/>
              <a:chExt cx="1152" cy="288"/>
            </a:xfrm>
          </p:grpSpPr>
          <p:grpSp>
            <p:nvGrpSpPr>
              <p:cNvPr id="6" name="Group 91"/>
              <p:cNvGrpSpPr>
                <a:grpSpLocks/>
              </p:cNvGrpSpPr>
              <p:nvPr/>
            </p:nvGrpSpPr>
            <p:grpSpPr bwMode="auto">
              <a:xfrm>
                <a:off x="2784" y="3696"/>
                <a:ext cx="864" cy="288"/>
                <a:chOff x="1824" y="3840"/>
                <a:chExt cx="864" cy="288"/>
              </a:xfrm>
            </p:grpSpPr>
            <p:sp>
              <p:nvSpPr>
                <p:cNvPr id="30812" name="Rectangle 92"/>
                <p:cNvSpPr>
                  <a:spLocks noChangeArrowheads="1"/>
                </p:cNvSpPr>
                <p:nvPr/>
              </p:nvSpPr>
              <p:spPr bwMode="auto">
                <a:xfrm>
                  <a:off x="1824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0813" name="Rectangle 93"/>
                <p:cNvSpPr>
                  <a:spLocks noChangeArrowheads="1"/>
                </p:cNvSpPr>
                <p:nvPr/>
              </p:nvSpPr>
              <p:spPr bwMode="auto">
                <a:xfrm>
                  <a:off x="2400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0814" name="Rectangle 94"/>
                <p:cNvSpPr>
                  <a:spLocks noChangeArrowheads="1"/>
                </p:cNvSpPr>
                <p:nvPr/>
              </p:nvSpPr>
              <p:spPr bwMode="auto">
                <a:xfrm>
                  <a:off x="2112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7" name="Group 95"/>
              <p:cNvGrpSpPr>
                <a:grpSpLocks/>
              </p:cNvGrpSpPr>
              <p:nvPr/>
            </p:nvGrpSpPr>
            <p:grpSpPr bwMode="auto">
              <a:xfrm>
                <a:off x="3456" y="3744"/>
                <a:ext cx="480" cy="96"/>
                <a:chOff x="2496" y="3888"/>
                <a:chExt cx="480" cy="96"/>
              </a:xfrm>
            </p:grpSpPr>
            <p:sp>
              <p:nvSpPr>
                <p:cNvPr id="30816" name="Oval 96"/>
                <p:cNvSpPr>
                  <a:spLocks noChangeArrowheads="1"/>
                </p:cNvSpPr>
                <p:nvPr/>
              </p:nvSpPr>
              <p:spPr bwMode="auto">
                <a:xfrm>
                  <a:off x="2496" y="3888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0817" name="Line 97"/>
                <p:cNvSpPr>
                  <a:spLocks noChangeShapeType="1"/>
                </p:cNvSpPr>
                <p:nvPr/>
              </p:nvSpPr>
              <p:spPr bwMode="auto">
                <a:xfrm>
                  <a:off x="2544" y="3936"/>
                  <a:ext cx="43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30818" name="Oval 98"/>
              <p:cNvSpPr>
                <a:spLocks noChangeArrowheads="1"/>
              </p:cNvSpPr>
              <p:nvPr/>
            </p:nvSpPr>
            <p:spPr bwMode="auto">
              <a:xfrm>
                <a:off x="2880" y="3840"/>
                <a:ext cx="96" cy="96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" name="Group 99"/>
            <p:cNvGrpSpPr>
              <a:grpSpLocks/>
            </p:cNvGrpSpPr>
            <p:nvPr/>
          </p:nvGrpSpPr>
          <p:grpSpPr bwMode="auto">
            <a:xfrm>
              <a:off x="2592" y="2016"/>
              <a:ext cx="1440" cy="288"/>
              <a:chOff x="2688" y="2112"/>
              <a:chExt cx="1440" cy="288"/>
            </a:xfrm>
          </p:grpSpPr>
          <p:sp>
            <p:nvSpPr>
              <p:cNvPr id="30820" name="Rectangle 100"/>
              <p:cNvSpPr>
                <a:spLocks noChangeArrowheads="1"/>
              </p:cNvSpPr>
              <p:nvPr/>
            </p:nvSpPr>
            <p:spPr bwMode="auto">
              <a:xfrm>
                <a:off x="2976" y="2112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21" name="Rectangle 101"/>
              <p:cNvSpPr>
                <a:spLocks noChangeArrowheads="1"/>
              </p:cNvSpPr>
              <p:nvPr/>
            </p:nvSpPr>
            <p:spPr bwMode="auto">
              <a:xfrm>
                <a:off x="3552" y="2112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22" name="Rectangle 102"/>
              <p:cNvSpPr>
                <a:spLocks noChangeArrowheads="1"/>
              </p:cNvSpPr>
              <p:nvPr/>
            </p:nvSpPr>
            <p:spPr bwMode="auto">
              <a:xfrm>
                <a:off x="3264" y="2112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23" name="Oval 103"/>
              <p:cNvSpPr>
                <a:spLocks noChangeArrowheads="1"/>
              </p:cNvSpPr>
              <p:nvPr/>
            </p:nvSpPr>
            <p:spPr bwMode="auto">
              <a:xfrm>
                <a:off x="3648" y="216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24" name="Oval 104"/>
              <p:cNvSpPr>
                <a:spLocks noChangeArrowheads="1"/>
              </p:cNvSpPr>
              <p:nvPr/>
            </p:nvSpPr>
            <p:spPr bwMode="auto">
              <a:xfrm>
                <a:off x="3072" y="2256"/>
                <a:ext cx="96" cy="96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25" name="Line 105"/>
              <p:cNvSpPr>
                <a:spLocks noChangeShapeType="1"/>
              </p:cNvSpPr>
              <p:nvPr/>
            </p:nvSpPr>
            <p:spPr bwMode="auto">
              <a:xfrm>
                <a:off x="3696" y="2208"/>
                <a:ext cx="4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26" name="Line 106"/>
              <p:cNvSpPr>
                <a:spLocks noChangeShapeType="1"/>
              </p:cNvSpPr>
              <p:nvPr/>
            </p:nvSpPr>
            <p:spPr bwMode="auto">
              <a:xfrm flipH="1">
                <a:off x="2688" y="2303"/>
                <a:ext cx="432" cy="1"/>
              </a:xfrm>
              <a:prstGeom prst="line">
                <a:avLst/>
              </a:prstGeom>
              <a:noFill/>
              <a:ln w="19050">
                <a:solidFill>
                  <a:srgbClr val="99CC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9" name="Group 107"/>
            <p:cNvGrpSpPr>
              <a:grpSpLocks/>
            </p:cNvGrpSpPr>
            <p:nvPr/>
          </p:nvGrpSpPr>
          <p:grpSpPr bwMode="auto">
            <a:xfrm>
              <a:off x="3744" y="2016"/>
              <a:ext cx="1152" cy="288"/>
              <a:chOff x="3984" y="3696"/>
              <a:chExt cx="1152" cy="288"/>
            </a:xfrm>
          </p:grpSpPr>
          <p:grpSp>
            <p:nvGrpSpPr>
              <p:cNvPr id="10" name="Group 108"/>
              <p:cNvGrpSpPr>
                <a:grpSpLocks/>
              </p:cNvGrpSpPr>
              <p:nvPr/>
            </p:nvGrpSpPr>
            <p:grpSpPr bwMode="auto">
              <a:xfrm>
                <a:off x="4272" y="3696"/>
                <a:ext cx="864" cy="288"/>
                <a:chOff x="1824" y="3840"/>
                <a:chExt cx="864" cy="288"/>
              </a:xfrm>
            </p:grpSpPr>
            <p:sp>
              <p:nvSpPr>
                <p:cNvPr id="30829" name="Rectangle 109"/>
                <p:cNvSpPr>
                  <a:spLocks noChangeArrowheads="1"/>
                </p:cNvSpPr>
                <p:nvPr/>
              </p:nvSpPr>
              <p:spPr bwMode="auto">
                <a:xfrm>
                  <a:off x="1824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0830" name="Rectangle 110"/>
                <p:cNvSpPr>
                  <a:spLocks noChangeArrowheads="1"/>
                </p:cNvSpPr>
                <p:nvPr/>
              </p:nvSpPr>
              <p:spPr bwMode="auto">
                <a:xfrm>
                  <a:off x="2400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0831" name="Rectangle 111"/>
                <p:cNvSpPr>
                  <a:spLocks noChangeArrowheads="1"/>
                </p:cNvSpPr>
                <p:nvPr/>
              </p:nvSpPr>
              <p:spPr bwMode="auto">
                <a:xfrm>
                  <a:off x="2112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1" name="Group 112"/>
              <p:cNvGrpSpPr>
                <a:grpSpLocks/>
              </p:cNvGrpSpPr>
              <p:nvPr/>
            </p:nvGrpSpPr>
            <p:grpSpPr bwMode="auto">
              <a:xfrm>
                <a:off x="3984" y="3840"/>
                <a:ext cx="480" cy="96"/>
                <a:chOff x="1536" y="3984"/>
                <a:chExt cx="480" cy="96"/>
              </a:xfrm>
            </p:grpSpPr>
            <p:sp>
              <p:nvSpPr>
                <p:cNvPr id="30833" name="Oval 113"/>
                <p:cNvSpPr>
                  <a:spLocks noChangeArrowheads="1"/>
                </p:cNvSpPr>
                <p:nvPr/>
              </p:nvSpPr>
              <p:spPr bwMode="auto">
                <a:xfrm>
                  <a:off x="1920" y="3984"/>
                  <a:ext cx="96" cy="96"/>
                </a:xfrm>
                <a:prstGeom prst="ellipse">
                  <a:avLst/>
                </a:prstGeom>
                <a:solidFill>
                  <a:srgbClr val="99CCFF"/>
                </a:solidFill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0834" name="Line 114"/>
                <p:cNvSpPr>
                  <a:spLocks noChangeShapeType="1"/>
                </p:cNvSpPr>
                <p:nvPr/>
              </p:nvSpPr>
              <p:spPr bwMode="auto">
                <a:xfrm flipH="1">
                  <a:off x="1536" y="4031"/>
                  <a:ext cx="432" cy="1"/>
                </a:xfrm>
                <a:prstGeom prst="line">
                  <a:avLst/>
                </a:prstGeom>
                <a:noFill/>
                <a:ln w="19050">
                  <a:solidFill>
                    <a:srgbClr val="99CCFF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30835" name="Oval 115"/>
              <p:cNvSpPr>
                <a:spLocks noChangeArrowheads="1"/>
              </p:cNvSpPr>
              <p:nvPr/>
            </p:nvSpPr>
            <p:spPr bwMode="auto">
              <a:xfrm>
                <a:off x="4944" y="374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2" name="Group 116"/>
            <p:cNvGrpSpPr>
              <a:grpSpLocks/>
            </p:cNvGrpSpPr>
            <p:nvPr/>
          </p:nvGrpSpPr>
          <p:grpSpPr bwMode="auto">
            <a:xfrm>
              <a:off x="4762" y="2208"/>
              <a:ext cx="374" cy="240"/>
              <a:chOff x="4272" y="3072"/>
              <a:chExt cx="374" cy="240"/>
            </a:xfrm>
          </p:grpSpPr>
          <p:sp>
            <p:nvSpPr>
              <p:cNvPr id="30837" name="Freeform 117"/>
              <p:cNvSpPr>
                <a:spLocks/>
              </p:cNvSpPr>
              <p:nvPr/>
            </p:nvSpPr>
            <p:spPr bwMode="auto">
              <a:xfrm>
                <a:off x="4416" y="3072"/>
                <a:ext cx="230" cy="240"/>
              </a:xfrm>
              <a:custGeom>
                <a:avLst/>
                <a:gdLst/>
                <a:ahLst/>
                <a:cxnLst>
                  <a:cxn ang="0">
                    <a:pos x="0" y="240"/>
                  </a:cxn>
                  <a:cxn ang="0">
                    <a:pos x="192" y="192"/>
                  </a:cxn>
                  <a:cxn ang="0">
                    <a:pos x="198" y="60"/>
                  </a:cxn>
                  <a:cxn ang="0">
                    <a:pos x="0" y="0"/>
                  </a:cxn>
                </a:cxnLst>
                <a:rect l="0" t="0" r="r" b="b"/>
                <a:pathLst>
                  <a:path w="230" h="240">
                    <a:moveTo>
                      <a:pt x="0" y="240"/>
                    </a:moveTo>
                    <a:cubicBezTo>
                      <a:pt x="80" y="228"/>
                      <a:pt x="159" y="222"/>
                      <a:pt x="192" y="192"/>
                    </a:cubicBezTo>
                    <a:cubicBezTo>
                      <a:pt x="225" y="162"/>
                      <a:pt x="230" y="92"/>
                      <a:pt x="198" y="60"/>
                    </a:cubicBezTo>
                    <a:cubicBezTo>
                      <a:pt x="166" y="28"/>
                      <a:pt x="41" y="12"/>
                      <a:pt x="0" y="0"/>
                    </a:cubicBezTo>
                  </a:path>
                </a:pathLst>
              </a:custGeom>
              <a:noFill/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38" name="Line 118"/>
              <p:cNvSpPr>
                <a:spLocks noChangeShapeType="1"/>
              </p:cNvSpPr>
              <p:nvPr/>
            </p:nvSpPr>
            <p:spPr bwMode="auto">
              <a:xfrm flipH="1">
                <a:off x="4272" y="3312"/>
                <a:ext cx="192" cy="0"/>
              </a:xfrm>
              <a:prstGeom prst="line">
                <a:avLst/>
              </a:prstGeom>
              <a:noFill/>
              <a:ln w="190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839" name="Line 119"/>
            <p:cNvSpPr>
              <a:spLocks noChangeShapeType="1"/>
            </p:cNvSpPr>
            <p:nvPr/>
          </p:nvSpPr>
          <p:spPr bwMode="auto">
            <a:xfrm>
              <a:off x="3312" y="2448"/>
              <a:ext cx="1440" cy="0"/>
            </a:xfrm>
            <a:prstGeom prst="line">
              <a:avLst/>
            </a:prstGeom>
            <a:noFill/>
            <a:ln w="1905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0840" name="Rectangle 120"/>
            <p:cNvSpPr>
              <a:spLocks noChangeArrowheads="1"/>
            </p:cNvSpPr>
            <p:nvPr/>
          </p:nvSpPr>
          <p:spPr bwMode="auto">
            <a:xfrm>
              <a:off x="2016" y="2014"/>
              <a:ext cx="288" cy="2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a</a:t>
              </a:r>
              <a:endParaRPr lang="en-US" sz="2400"/>
            </a:p>
          </p:txBody>
        </p:sp>
        <p:sp>
          <p:nvSpPr>
            <p:cNvPr id="30841" name="Rectangle 121"/>
            <p:cNvSpPr>
              <a:spLocks noChangeArrowheads="1"/>
            </p:cNvSpPr>
            <p:nvPr/>
          </p:nvSpPr>
          <p:spPr bwMode="auto">
            <a:xfrm>
              <a:off x="3168" y="2014"/>
              <a:ext cx="288" cy="2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b</a:t>
              </a:r>
              <a:endParaRPr lang="en-US" sz="2400"/>
            </a:p>
          </p:txBody>
        </p:sp>
        <p:sp>
          <p:nvSpPr>
            <p:cNvPr id="30842" name="Rectangle 122"/>
            <p:cNvSpPr>
              <a:spLocks noChangeArrowheads="1"/>
            </p:cNvSpPr>
            <p:nvPr/>
          </p:nvSpPr>
          <p:spPr bwMode="auto">
            <a:xfrm>
              <a:off x="4320" y="2016"/>
              <a:ext cx="288" cy="2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c</a:t>
              </a:r>
              <a:endParaRPr lang="en-US" sz="2400"/>
            </a:p>
          </p:txBody>
        </p:sp>
      </p:grpSp>
      <p:sp>
        <p:nvSpPr>
          <p:cNvPr id="50" name="Footer Placeholder 4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bldLvl="4" autoUpdateAnimBg="0"/>
      <p:bldP spid="30724" grpId="0" build="p" bldLvl="4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9AB0-7C2A-4382-8AFD-DD1E8244ADD6}" type="slidenum">
              <a:rPr lang="en-US"/>
              <a:pPr/>
              <a:t>26</a:t>
            </a:fld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DLinkLists</a:t>
            </a:r>
            <a:r>
              <a:rPr lang="en-US" dirty="0" smtClean="0"/>
              <a:t> </a:t>
            </a:r>
            <a:r>
              <a:rPr lang="en-US" dirty="0"/>
              <a:t>compared to </a:t>
            </a:r>
            <a:r>
              <a:rPr lang="en-US" dirty="0" err="1" smtClean="0"/>
              <a:t>SLinkLists</a:t>
            </a:r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2976" y="1524000"/>
            <a:ext cx="3950232" cy="4663440"/>
          </a:xfrm>
        </p:spPr>
        <p:txBody>
          <a:bodyPr/>
          <a:lstStyle/>
          <a:p>
            <a:r>
              <a:rPr lang="en-US" sz="2400" dirty="0"/>
              <a:t>Advantages:</a:t>
            </a:r>
          </a:p>
          <a:p>
            <a:pPr lvl="1"/>
            <a:r>
              <a:rPr lang="en-US" sz="2000" dirty="0"/>
              <a:t>Can be traversed in either direction (may be essential for some programs)</a:t>
            </a:r>
          </a:p>
          <a:p>
            <a:pPr lvl="1"/>
            <a:r>
              <a:rPr lang="en-US" sz="2000" dirty="0"/>
              <a:t>Some operations, such as deletion and inserting before a node, become easier</a:t>
            </a:r>
          </a:p>
          <a:p>
            <a:pPr lvl="1"/>
            <a:endParaRPr lang="en-US" sz="2000" dirty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00628" y="1524000"/>
            <a:ext cx="3933060" cy="4663440"/>
          </a:xfrm>
        </p:spPr>
        <p:txBody>
          <a:bodyPr/>
          <a:lstStyle/>
          <a:p>
            <a:r>
              <a:rPr lang="en-US" sz="2400" dirty="0"/>
              <a:t>Disadvantages:</a:t>
            </a:r>
          </a:p>
          <a:p>
            <a:pPr lvl="1"/>
            <a:r>
              <a:rPr lang="en-US" sz="2000" dirty="0"/>
              <a:t>Requires more space</a:t>
            </a:r>
          </a:p>
          <a:p>
            <a:pPr lvl="1"/>
            <a:r>
              <a:rPr lang="en-US" sz="2000" dirty="0"/>
              <a:t>List manipulations are slower (because more links must be changed)</a:t>
            </a:r>
          </a:p>
          <a:p>
            <a:pPr lvl="1"/>
            <a:r>
              <a:rPr lang="en-US" sz="2000" dirty="0"/>
              <a:t>Greater chance of having bugs (because more links must be manipulated)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C9D5-FF1F-4F22-8C98-1B23E5E5602D}" type="slidenum">
              <a:rPr lang="en-US"/>
              <a:pPr/>
              <a:t>27</a:t>
            </a:fld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304800"/>
            <a:ext cx="8072462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Constructing </a:t>
            </a:r>
            <a:r>
              <a:rPr lang="en-US" dirty="0" err="1" smtClean="0"/>
              <a:t>SLinkLists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 smtClean="0"/>
              <a:t>DLinkLists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public class 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SLinkList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{</a:t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private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node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first;</a:t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/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public 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SLinkList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 ()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{</a:t>
            </a: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     </a:t>
            </a:r>
            <a:r>
              <a:rPr lang="en-US" sz="2000" dirty="0" err="1">
                <a:solidFill>
                  <a:srgbClr val="0070C0"/>
                </a:solidFill>
                <a:latin typeface="Verdana" pitchFamily="34" charset="0"/>
              </a:rPr>
              <a:t>this.first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= null;</a:t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/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// </a:t>
            </a:r>
            <a:r>
              <a:rPr lang="en-US" sz="2000" i="1" dirty="0">
                <a:solidFill>
                  <a:srgbClr val="0070C0"/>
                </a:solidFill>
                <a:latin typeface="Verdana" pitchFamily="34" charset="0"/>
              </a:rPr>
              <a:t>methods...</a:t>
            </a: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public class 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DLinkList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{</a:t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private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node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first;</a:t>
            </a: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private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node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last;</a:t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public </a:t>
            </a:r>
            <a:r>
              <a:rPr lang="en-US" sz="2000" dirty="0" err="1" smtClean="0">
                <a:solidFill>
                  <a:srgbClr val="0070C0"/>
                </a:solidFill>
                <a:latin typeface="Verdana" pitchFamily="34" charset="0"/>
              </a:rPr>
              <a:t>DLinkList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 () 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{</a:t>
            </a: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     </a:t>
            </a:r>
            <a:r>
              <a:rPr lang="en-US" sz="2000" dirty="0" err="1">
                <a:solidFill>
                  <a:srgbClr val="0070C0"/>
                </a:solidFill>
                <a:latin typeface="Verdana" pitchFamily="34" charset="0"/>
              </a:rPr>
              <a:t>this.first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= null;</a:t>
            </a: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     </a:t>
            </a:r>
            <a:r>
              <a:rPr lang="en-US" sz="2000" dirty="0" err="1">
                <a:solidFill>
                  <a:srgbClr val="0070C0"/>
                </a:solidFill>
                <a:latin typeface="Verdana" pitchFamily="34" charset="0"/>
              </a:rPr>
              <a:t>this.last</a:t>
            </a: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 = null;</a:t>
            </a:r>
            <a:br>
              <a:rPr lang="en-US" sz="2000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  <a:p>
            <a:pPr lvl="1">
              <a:buFontTx/>
              <a:buChar char=" "/>
            </a:pP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 lvl="1"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// </a:t>
            </a:r>
            <a:r>
              <a:rPr lang="en-US" sz="2000" i="1" dirty="0">
                <a:solidFill>
                  <a:srgbClr val="0070C0"/>
                </a:solidFill>
                <a:latin typeface="Verdana" pitchFamily="34" charset="0"/>
              </a:rPr>
              <a:t>methods...</a:t>
            </a:r>
            <a:endParaRPr lang="en-US" sz="2000" dirty="0">
              <a:solidFill>
                <a:srgbClr val="0070C0"/>
              </a:solidFill>
              <a:latin typeface="Verdana" pitchFamily="34" charset="0"/>
            </a:endParaRPr>
          </a:p>
          <a:p>
            <a:pPr>
              <a:buFontTx/>
              <a:buChar char=" "/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}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27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7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  <p:bldP spid="32772" grpId="0" build="p" bldLvl="4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6EB8-6D14-408B-8DE3-B714B230B865}" type="slidenum">
              <a:rPr lang="en-US"/>
              <a:pPr/>
              <a:t>28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DLinkList</a:t>
            </a:r>
            <a:r>
              <a:rPr lang="en-US" dirty="0" smtClean="0"/>
              <a:t> </a:t>
            </a:r>
            <a:r>
              <a:rPr lang="en-US" dirty="0"/>
              <a:t>nodes in </a:t>
            </a:r>
            <a:r>
              <a:rPr lang="en-US" dirty="0" smtClean="0"/>
              <a:t>Java</a:t>
            </a:r>
            <a:endParaRPr 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1714488"/>
            <a:ext cx="7772400" cy="4724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Char char=" "/>
            </a:pPr>
            <a:r>
              <a:rPr lang="en-US" sz="2400" dirty="0">
                <a:solidFill>
                  <a:srgbClr val="002060"/>
                </a:solidFill>
                <a:latin typeface="Verdana" pitchFamily="34" charset="0"/>
              </a:rPr>
              <a:t>public class </a:t>
            </a:r>
            <a:r>
              <a:rPr lang="en-US" sz="2400" dirty="0" smtClean="0">
                <a:solidFill>
                  <a:srgbClr val="002060"/>
                </a:solidFill>
                <a:latin typeface="Verdana" pitchFamily="34" charset="0"/>
              </a:rPr>
              <a:t>node </a:t>
            </a:r>
            <a:r>
              <a:rPr lang="en-US" sz="2400" dirty="0">
                <a:solidFill>
                  <a:srgbClr val="002060"/>
                </a:solidFill>
                <a:latin typeface="Verdana" pitchFamily="34" charset="0"/>
              </a:rPr>
              <a:t>{</a:t>
            </a:r>
          </a:p>
          <a:p>
            <a:pPr lvl="1">
              <a:lnSpc>
                <a:spcPct val="90000"/>
              </a:lnSpc>
              <a:buFontTx/>
              <a:buChar char=" "/>
            </a:pPr>
            <a:r>
              <a:rPr lang="en-US" dirty="0">
                <a:solidFill>
                  <a:srgbClr val="002060"/>
                </a:solidFill>
                <a:latin typeface="Verdana" pitchFamily="34" charset="0"/>
              </a:rPr>
              <a:t>protected Object element;</a:t>
            </a:r>
          </a:p>
          <a:p>
            <a:pPr lvl="1">
              <a:lnSpc>
                <a:spcPct val="90000"/>
              </a:lnSpc>
              <a:buFontTx/>
              <a:buChar char=" "/>
            </a:pPr>
            <a:r>
              <a:rPr lang="en-US" dirty="0">
                <a:solidFill>
                  <a:srgbClr val="002060"/>
                </a:solidFill>
                <a:latin typeface="Verdana" pitchFamily="34" charset="0"/>
              </a:rPr>
              <a:t>protected </a:t>
            </a:r>
            <a:r>
              <a:rPr lang="en-US" dirty="0" smtClean="0">
                <a:solidFill>
                  <a:srgbClr val="002060"/>
                </a:solidFill>
                <a:latin typeface="Verdana" pitchFamily="34" charset="0"/>
              </a:rPr>
              <a:t>node </a:t>
            </a:r>
            <a:r>
              <a:rPr lang="en-US" dirty="0" err="1">
                <a:solidFill>
                  <a:srgbClr val="0070C0"/>
                </a:solidFill>
                <a:latin typeface="Verdana" pitchFamily="34" charset="0"/>
              </a:rPr>
              <a:t>pred</a:t>
            </a:r>
            <a:r>
              <a:rPr lang="en-US" dirty="0">
                <a:solidFill>
                  <a:srgbClr val="002060"/>
                </a:solidFill>
                <a:latin typeface="Verdana" pitchFamily="34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Verdana" pitchFamily="34" charset="0"/>
              </a:rPr>
              <a:t>succ</a:t>
            </a:r>
            <a:r>
              <a:rPr lang="en-US" dirty="0">
                <a:solidFill>
                  <a:srgbClr val="002060"/>
                </a:solidFill>
                <a:latin typeface="Verdana" pitchFamily="34" charset="0"/>
              </a:rPr>
              <a:t>;</a:t>
            </a:r>
            <a:br>
              <a:rPr lang="en-US" dirty="0">
                <a:solidFill>
                  <a:srgbClr val="002060"/>
                </a:solidFill>
                <a:latin typeface="Verdana" pitchFamily="34" charset="0"/>
              </a:rPr>
            </a:br>
            <a:endParaRPr lang="en-US" dirty="0">
              <a:solidFill>
                <a:srgbClr val="002060"/>
              </a:solidFill>
              <a:latin typeface="Verdana" pitchFamily="34" charset="0"/>
            </a:endParaRPr>
          </a:p>
          <a:p>
            <a:pPr lvl="1">
              <a:lnSpc>
                <a:spcPct val="90000"/>
              </a:lnSpc>
              <a:buFontTx/>
              <a:buChar char=" "/>
            </a:pPr>
            <a:r>
              <a:rPr lang="en-US" dirty="0">
                <a:latin typeface="Verdana" pitchFamily="34" charset="0"/>
              </a:rPr>
              <a:t>protected </a:t>
            </a:r>
            <a:r>
              <a:rPr lang="en-US" dirty="0" smtClean="0">
                <a:latin typeface="Verdana" pitchFamily="34" charset="0"/>
              </a:rPr>
              <a:t>node(Object </a:t>
            </a:r>
            <a:r>
              <a:rPr lang="en-US" dirty="0" err="1">
                <a:latin typeface="Verdana" pitchFamily="34" charset="0"/>
              </a:rPr>
              <a:t>elem</a:t>
            </a:r>
            <a:r>
              <a:rPr lang="en-US" dirty="0">
                <a:latin typeface="Verdana" pitchFamily="34" charset="0"/>
              </a:rPr>
              <a:t>,</a:t>
            </a:r>
            <a:br>
              <a:rPr lang="en-US" dirty="0">
                <a:latin typeface="Verdana" pitchFamily="34" charset="0"/>
              </a:rPr>
            </a:br>
            <a:r>
              <a:rPr lang="en-US" dirty="0">
                <a:latin typeface="Verdana" pitchFamily="34" charset="0"/>
              </a:rPr>
              <a:t>                            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</a:rPr>
              <a:t>node </a:t>
            </a:r>
            <a:r>
              <a:rPr lang="en-US" dirty="0" err="1">
                <a:solidFill>
                  <a:srgbClr val="0070C0"/>
                </a:solidFill>
                <a:latin typeface="Verdana" pitchFamily="34" charset="0"/>
              </a:rPr>
              <a:t>pred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</a:rPr>
              <a:t>,</a:t>
            </a:r>
            <a:r>
              <a:rPr lang="en-US" dirty="0">
                <a:latin typeface="Verdana" pitchFamily="34" charset="0"/>
              </a:rPr>
              <a:t/>
            </a:r>
            <a:br>
              <a:rPr lang="en-US" dirty="0">
                <a:latin typeface="Verdana" pitchFamily="34" charset="0"/>
              </a:rPr>
            </a:br>
            <a:r>
              <a:rPr lang="en-US" dirty="0">
                <a:latin typeface="Verdana" pitchFamily="34" charset="0"/>
              </a:rPr>
              <a:t>                             </a:t>
            </a:r>
            <a:r>
              <a:rPr lang="en-US" dirty="0" smtClean="0">
                <a:latin typeface="Verdana" pitchFamily="34" charset="0"/>
              </a:rPr>
              <a:t>node </a:t>
            </a:r>
            <a:r>
              <a:rPr lang="en-US" dirty="0" err="1">
                <a:latin typeface="Verdana" pitchFamily="34" charset="0"/>
              </a:rPr>
              <a:t>succ</a:t>
            </a:r>
            <a:r>
              <a:rPr lang="en-US" dirty="0">
                <a:latin typeface="Verdana" pitchFamily="34" charset="0"/>
              </a:rPr>
              <a:t>) {</a:t>
            </a:r>
          </a:p>
          <a:p>
            <a:pPr lvl="2">
              <a:lnSpc>
                <a:spcPct val="90000"/>
              </a:lnSpc>
              <a:buFontTx/>
              <a:buChar char=" "/>
            </a:pPr>
            <a:r>
              <a:rPr lang="en-US" sz="2400" dirty="0" err="1">
                <a:latin typeface="Verdana" pitchFamily="34" charset="0"/>
              </a:rPr>
              <a:t>this.element</a:t>
            </a:r>
            <a:r>
              <a:rPr lang="en-US" sz="2400" dirty="0">
                <a:latin typeface="Verdana" pitchFamily="34" charset="0"/>
              </a:rPr>
              <a:t> = </a:t>
            </a:r>
            <a:r>
              <a:rPr lang="en-US" sz="2400" dirty="0" err="1">
                <a:latin typeface="Verdana" pitchFamily="34" charset="0"/>
              </a:rPr>
              <a:t>elem</a:t>
            </a:r>
            <a:r>
              <a:rPr lang="en-US" sz="2400" dirty="0">
                <a:latin typeface="Verdana" pitchFamily="34" charset="0"/>
              </a:rPr>
              <a:t>;</a:t>
            </a:r>
          </a:p>
          <a:p>
            <a:pPr lvl="2">
              <a:lnSpc>
                <a:spcPct val="90000"/>
              </a:lnSpc>
              <a:buFontTx/>
              <a:buChar char=" "/>
            </a:pPr>
            <a:r>
              <a:rPr lang="en-US" sz="2400" dirty="0" err="1">
                <a:solidFill>
                  <a:srgbClr val="0070C0"/>
                </a:solidFill>
                <a:latin typeface="Verdana" pitchFamily="34" charset="0"/>
              </a:rPr>
              <a:t>this.pred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 = </a:t>
            </a:r>
            <a:r>
              <a:rPr lang="en-US" sz="2400" dirty="0" err="1">
                <a:solidFill>
                  <a:srgbClr val="0070C0"/>
                </a:solidFill>
                <a:latin typeface="Verdana" pitchFamily="34" charset="0"/>
              </a:rPr>
              <a:t>pred</a:t>
            </a:r>
            <a:r>
              <a:rPr lang="en-US" sz="2400" dirty="0">
                <a:solidFill>
                  <a:srgbClr val="0070C0"/>
                </a:solidFill>
                <a:latin typeface="Verdana" pitchFamily="34" charset="0"/>
              </a:rPr>
              <a:t>;</a:t>
            </a:r>
          </a:p>
          <a:p>
            <a:pPr lvl="2">
              <a:lnSpc>
                <a:spcPct val="90000"/>
              </a:lnSpc>
              <a:buFontTx/>
              <a:buChar char=" "/>
            </a:pPr>
            <a:r>
              <a:rPr lang="en-US" sz="2400" dirty="0" err="1">
                <a:latin typeface="Verdana" pitchFamily="34" charset="0"/>
              </a:rPr>
              <a:t>this.succ</a:t>
            </a:r>
            <a:r>
              <a:rPr lang="en-US" sz="2400" dirty="0">
                <a:latin typeface="Verdana" pitchFamily="34" charset="0"/>
              </a:rPr>
              <a:t> = </a:t>
            </a:r>
            <a:r>
              <a:rPr lang="en-US" sz="2400" dirty="0" err="1">
                <a:latin typeface="Verdana" pitchFamily="34" charset="0"/>
              </a:rPr>
              <a:t>succ</a:t>
            </a:r>
            <a:r>
              <a:rPr lang="en-US" sz="2400" dirty="0">
                <a:latin typeface="Verdana" pitchFamily="34" charset="0"/>
              </a:rPr>
              <a:t>;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dirty="0">
                <a:latin typeface="Verdana" pitchFamily="34" charset="0"/>
              </a:rPr>
              <a:t>   }</a:t>
            </a:r>
            <a:br>
              <a:rPr lang="en-US" dirty="0">
                <a:latin typeface="Verdana" pitchFamily="34" charset="0"/>
              </a:rPr>
            </a:br>
            <a:r>
              <a:rPr lang="en-US" dirty="0">
                <a:latin typeface="Verdana" pitchFamily="34" charset="0"/>
              </a:rPr>
              <a:t>}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ED601-5D78-4E04-BE89-051BCCDE1FD1}" type="slidenum">
              <a:rPr lang="en-US"/>
              <a:pPr/>
              <a:t>29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Deleting a node from a </a:t>
            </a:r>
            <a:r>
              <a:rPr lang="en-US" dirty="0" err="1" smtClean="0"/>
              <a:t>DLinkList</a:t>
            </a:r>
            <a:endParaRPr lang="en-US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1538" y="1500174"/>
            <a:ext cx="7772400" cy="619125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Node deletion from a </a:t>
            </a:r>
            <a:r>
              <a:rPr lang="en-US" sz="2400" dirty="0" err="1" smtClean="0"/>
              <a:t>DLinkList</a:t>
            </a:r>
            <a:r>
              <a:rPr lang="en-US" sz="2400" dirty="0" smtClean="0"/>
              <a:t> </a:t>
            </a:r>
            <a:r>
              <a:rPr lang="en-US" sz="2400" dirty="0"/>
              <a:t>involves changing </a:t>
            </a:r>
            <a:r>
              <a:rPr lang="en-US" sz="2400" i="1" dirty="0"/>
              <a:t>two</a:t>
            </a:r>
            <a:r>
              <a:rPr lang="en-US" sz="2400" dirty="0"/>
              <a:t> links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071538" y="5072074"/>
            <a:ext cx="7772400" cy="1219200"/>
          </a:xfrm>
        </p:spPr>
        <p:txBody>
          <a:bodyPr/>
          <a:lstStyle/>
          <a:p>
            <a:r>
              <a:rPr lang="en-US" sz="2400" dirty="0"/>
              <a:t>Deletion of the first node or the last node is a special case</a:t>
            </a:r>
          </a:p>
          <a:p>
            <a:r>
              <a:rPr lang="en-US" sz="2400" dirty="0"/>
              <a:t>Garbage collection will take care of deleted nodes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142976" y="2643182"/>
            <a:ext cx="7543800" cy="1828800"/>
            <a:chOff x="384" y="1440"/>
            <a:chExt cx="4752" cy="1152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384" y="1440"/>
              <a:ext cx="1350" cy="576"/>
              <a:chOff x="4222" y="960"/>
              <a:chExt cx="873" cy="576"/>
            </a:xfrm>
          </p:grpSpPr>
          <p:sp>
            <p:nvSpPr>
              <p:cNvPr id="34823" name="Line 7"/>
              <p:cNvSpPr>
                <a:spLocks noChangeShapeType="1"/>
              </p:cNvSpPr>
              <p:nvPr/>
            </p:nvSpPr>
            <p:spPr bwMode="auto">
              <a:xfrm>
                <a:off x="4512" y="1248"/>
                <a:ext cx="192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24" name="Text Box 8"/>
              <p:cNvSpPr txBox="1">
                <a:spLocks noChangeArrowheads="1"/>
              </p:cNvSpPr>
              <p:nvPr/>
            </p:nvSpPr>
            <p:spPr bwMode="auto">
              <a:xfrm>
                <a:off x="4222" y="960"/>
                <a:ext cx="873" cy="29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400" dirty="0" err="1" smtClean="0">
                    <a:latin typeface="Verdana" pitchFamily="34" charset="0"/>
                  </a:rPr>
                  <a:t>myD</a:t>
                </a:r>
                <a:r>
                  <a:rPr lang="en-US" sz="2400" dirty="0" err="1" smtClean="0"/>
                  <a:t>LinkList</a:t>
                </a:r>
                <a:endParaRPr lang="en-US" sz="2400" dirty="0">
                  <a:latin typeface="Verdana" pitchFamily="34" charset="0"/>
                </a:endParaRPr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1152" y="2016"/>
              <a:ext cx="2160" cy="576"/>
              <a:chOff x="1536" y="2880"/>
              <a:chExt cx="2160" cy="576"/>
            </a:xfrm>
          </p:grpSpPr>
          <p:sp>
            <p:nvSpPr>
              <p:cNvPr id="34826" name="Rectangle 10"/>
              <p:cNvSpPr>
                <a:spLocks noChangeArrowheads="1"/>
              </p:cNvSpPr>
              <p:nvPr/>
            </p:nvSpPr>
            <p:spPr bwMode="auto">
              <a:xfrm>
                <a:off x="1536" y="2880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27" name="Oval 11"/>
              <p:cNvSpPr>
                <a:spLocks noChangeArrowheads="1"/>
              </p:cNvSpPr>
              <p:nvPr/>
            </p:nvSpPr>
            <p:spPr bwMode="auto">
              <a:xfrm>
                <a:off x="1632" y="2928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28" name="Line 12"/>
              <p:cNvSpPr>
                <a:spLocks noChangeShapeType="1"/>
              </p:cNvSpPr>
              <p:nvPr/>
            </p:nvSpPr>
            <p:spPr bwMode="auto">
              <a:xfrm>
                <a:off x="1680" y="2976"/>
                <a:ext cx="4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29" name="Rectangle 13"/>
              <p:cNvSpPr>
                <a:spLocks noChangeArrowheads="1"/>
              </p:cNvSpPr>
              <p:nvPr/>
            </p:nvSpPr>
            <p:spPr bwMode="auto">
              <a:xfrm>
                <a:off x="1536" y="3168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30" name="Oval 14"/>
              <p:cNvSpPr>
                <a:spLocks noChangeArrowheads="1"/>
              </p:cNvSpPr>
              <p:nvPr/>
            </p:nvSpPr>
            <p:spPr bwMode="auto">
              <a:xfrm>
                <a:off x="1632" y="3264"/>
                <a:ext cx="96" cy="96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31" name="Line 15"/>
              <p:cNvSpPr>
                <a:spLocks noChangeShapeType="1"/>
              </p:cNvSpPr>
              <p:nvPr/>
            </p:nvSpPr>
            <p:spPr bwMode="auto">
              <a:xfrm>
                <a:off x="1680" y="3312"/>
                <a:ext cx="2016" cy="0"/>
              </a:xfrm>
              <a:prstGeom prst="line">
                <a:avLst/>
              </a:prstGeom>
              <a:noFill/>
              <a:ln w="19050">
                <a:solidFill>
                  <a:srgbClr val="99CCFF"/>
                </a:solidFill>
                <a:round/>
                <a:headEnd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1728" y="2016"/>
              <a:ext cx="1152" cy="288"/>
              <a:chOff x="2784" y="3696"/>
              <a:chExt cx="1152" cy="288"/>
            </a:xfrm>
          </p:grpSpPr>
          <p:grpSp>
            <p:nvGrpSpPr>
              <p:cNvPr id="6" name="Group 17"/>
              <p:cNvGrpSpPr>
                <a:grpSpLocks/>
              </p:cNvGrpSpPr>
              <p:nvPr/>
            </p:nvGrpSpPr>
            <p:grpSpPr bwMode="auto">
              <a:xfrm>
                <a:off x="2784" y="3696"/>
                <a:ext cx="864" cy="288"/>
                <a:chOff x="1824" y="3840"/>
                <a:chExt cx="864" cy="288"/>
              </a:xfrm>
            </p:grpSpPr>
            <p:sp>
              <p:nvSpPr>
                <p:cNvPr id="34834" name="Rectangle 18"/>
                <p:cNvSpPr>
                  <a:spLocks noChangeArrowheads="1"/>
                </p:cNvSpPr>
                <p:nvPr/>
              </p:nvSpPr>
              <p:spPr bwMode="auto">
                <a:xfrm>
                  <a:off x="1824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4835" name="Rectangle 19"/>
                <p:cNvSpPr>
                  <a:spLocks noChangeArrowheads="1"/>
                </p:cNvSpPr>
                <p:nvPr/>
              </p:nvSpPr>
              <p:spPr bwMode="auto">
                <a:xfrm>
                  <a:off x="2400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4836" name="Rectangle 20"/>
                <p:cNvSpPr>
                  <a:spLocks noChangeArrowheads="1"/>
                </p:cNvSpPr>
                <p:nvPr/>
              </p:nvSpPr>
              <p:spPr bwMode="auto">
                <a:xfrm>
                  <a:off x="2112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7" name="Group 21"/>
              <p:cNvGrpSpPr>
                <a:grpSpLocks/>
              </p:cNvGrpSpPr>
              <p:nvPr/>
            </p:nvGrpSpPr>
            <p:grpSpPr bwMode="auto">
              <a:xfrm>
                <a:off x="3456" y="3744"/>
                <a:ext cx="480" cy="96"/>
                <a:chOff x="2496" y="3888"/>
                <a:chExt cx="480" cy="96"/>
              </a:xfrm>
            </p:grpSpPr>
            <p:sp>
              <p:nvSpPr>
                <p:cNvPr id="34838" name="Oval 22"/>
                <p:cNvSpPr>
                  <a:spLocks noChangeArrowheads="1"/>
                </p:cNvSpPr>
                <p:nvPr/>
              </p:nvSpPr>
              <p:spPr bwMode="auto">
                <a:xfrm>
                  <a:off x="2496" y="3888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4839" name="Line 23"/>
                <p:cNvSpPr>
                  <a:spLocks noChangeShapeType="1"/>
                </p:cNvSpPr>
                <p:nvPr/>
              </p:nvSpPr>
              <p:spPr bwMode="auto">
                <a:xfrm>
                  <a:off x="2544" y="3936"/>
                  <a:ext cx="43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34840" name="Oval 24"/>
              <p:cNvSpPr>
                <a:spLocks noChangeArrowheads="1"/>
              </p:cNvSpPr>
              <p:nvPr/>
            </p:nvSpPr>
            <p:spPr bwMode="auto">
              <a:xfrm>
                <a:off x="2880" y="3840"/>
                <a:ext cx="96" cy="96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2592" y="2016"/>
              <a:ext cx="1440" cy="288"/>
              <a:chOff x="2688" y="2112"/>
              <a:chExt cx="1440" cy="288"/>
            </a:xfrm>
          </p:grpSpPr>
          <p:sp>
            <p:nvSpPr>
              <p:cNvPr id="34842" name="Rectangle 26"/>
              <p:cNvSpPr>
                <a:spLocks noChangeArrowheads="1"/>
              </p:cNvSpPr>
              <p:nvPr/>
            </p:nvSpPr>
            <p:spPr bwMode="auto">
              <a:xfrm>
                <a:off x="2976" y="2112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43" name="Rectangle 27"/>
              <p:cNvSpPr>
                <a:spLocks noChangeArrowheads="1"/>
              </p:cNvSpPr>
              <p:nvPr/>
            </p:nvSpPr>
            <p:spPr bwMode="auto">
              <a:xfrm>
                <a:off x="3552" y="2112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44" name="Rectangle 28"/>
              <p:cNvSpPr>
                <a:spLocks noChangeArrowheads="1"/>
              </p:cNvSpPr>
              <p:nvPr/>
            </p:nvSpPr>
            <p:spPr bwMode="auto">
              <a:xfrm>
                <a:off x="3264" y="2112"/>
                <a:ext cx="288" cy="2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45" name="Oval 29"/>
              <p:cNvSpPr>
                <a:spLocks noChangeArrowheads="1"/>
              </p:cNvSpPr>
              <p:nvPr/>
            </p:nvSpPr>
            <p:spPr bwMode="auto">
              <a:xfrm>
                <a:off x="3648" y="216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46" name="Oval 30"/>
              <p:cNvSpPr>
                <a:spLocks noChangeArrowheads="1"/>
              </p:cNvSpPr>
              <p:nvPr/>
            </p:nvSpPr>
            <p:spPr bwMode="auto">
              <a:xfrm>
                <a:off x="3072" y="2256"/>
                <a:ext cx="96" cy="96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47" name="Line 31"/>
              <p:cNvSpPr>
                <a:spLocks noChangeShapeType="1"/>
              </p:cNvSpPr>
              <p:nvPr/>
            </p:nvSpPr>
            <p:spPr bwMode="auto">
              <a:xfrm>
                <a:off x="3696" y="2208"/>
                <a:ext cx="4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48" name="Line 32"/>
              <p:cNvSpPr>
                <a:spLocks noChangeShapeType="1"/>
              </p:cNvSpPr>
              <p:nvPr/>
            </p:nvSpPr>
            <p:spPr bwMode="auto">
              <a:xfrm flipH="1">
                <a:off x="2688" y="2303"/>
                <a:ext cx="432" cy="1"/>
              </a:xfrm>
              <a:prstGeom prst="line">
                <a:avLst/>
              </a:prstGeom>
              <a:noFill/>
              <a:ln w="19050">
                <a:solidFill>
                  <a:srgbClr val="99CC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9" name="Group 33"/>
            <p:cNvGrpSpPr>
              <a:grpSpLocks/>
            </p:cNvGrpSpPr>
            <p:nvPr/>
          </p:nvGrpSpPr>
          <p:grpSpPr bwMode="auto">
            <a:xfrm>
              <a:off x="3744" y="2016"/>
              <a:ext cx="1152" cy="288"/>
              <a:chOff x="3984" y="3696"/>
              <a:chExt cx="1152" cy="288"/>
            </a:xfrm>
          </p:grpSpPr>
          <p:grpSp>
            <p:nvGrpSpPr>
              <p:cNvPr id="10" name="Group 34"/>
              <p:cNvGrpSpPr>
                <a:grpSpLocks/>
              </p:cNvGrpSpPr>
              <p:nvPr/>
            </p:nvGrpSpPr>
            <p:grpSpPr bwMode="auto">
              <a:xfrm>
                <a:off x="4272" y="3696"/>
                <a:ext cx="864" cy="288"/>
                <a:chOff x="1824" y="3840"/>
                <a:chExt cx="864" cy="288"/>
              </a:xfrm>
            </p:grpSpPr>
            <p:sp>
              <p:nvSpPr>
                <p:cNvPr id="34851" name="Rectangle 35"/>
                <p:cNvSpPr>
                  <a:spLocks noChangeArrowheads="1"/>
                </p:cNvSpPr>
                <p:nvPr/>
              </p:nvSpPr>
              <p:spPr bwMode="auto">
                <a:xfrm>
                  <a:off x="1824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4852" name="Rectangle 36"/>
                <p:cNvSpPr>
                  <a:spLocks noChangeArrowheads="1"/>
                </p:cNvSpPr>
                <p:nvPr/>
              </p:nvSpPr>
              <p:spPr bwMode="auto">
                <a:xfrm>
                  <a:off x="2400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4853" name="Rectangle 37"/>
                <p:cNvSpPr>
                  <a:spLocks noChangeArrowheads="1"/>
                </p:cNvSpPr>
                <p:nvPr/>
              </p:nvSpPr>
              <p:spPr bwMode="auto">
                <a:xfrm>
                  <a:off x="2112" y="3840"/>
                  <a:ext cx="288" cy="28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1" name="Group 38"/>
              <p:cNvGrpSpPr>
                <a:grpSpLocks/>
              </p:cNvGrpSpPr>
              <p:nvPr/>
            </p:nvGrpSpPr>
            <p:grpSpPr bwMode="auto">
              <a:xfrm>
                <a:off x="3984" y="3840"/>
                <a:ext cx="480" cy="96"/>
                <a:chOff x="1536" y="3984"/>
                <a:chExt cx="480" cy="96"/>
              </a:xfrm>
            </p:grpSpPr>
            <p:sp>
              <p:nvSpPr>
                <p:cNvPr id="34855" name="Oval 39"/>
                <p:cNvSpPr>
                  <a:spLocks noChangeArrowheads="1"/>
                </p:cNvSpPr>
                <p:nvPr/>
              </p:nvSpPr>
              <p:spPr bwMode="auto">
                <a:xfrm>
                  <a:off x="1920" y="3984"/>
                  <a:ext cx="96" cy="96"/>
                </a:xfrm>
                <a:prstGeom prst="ellipse">
                  <a:avLst/>
                </a:prstGeom>
                <a:solidFill>
                  <a:srgbClr val="99CCFF"/>
                </a:solidFill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4856" name="Line 40"/>
                <p:cNvSpPr>
                  <a:spLocks noChangeShapeType="1"/>
                </p:cNvSpPr>
                <p:nvPr/>
              </p:nvSpPr>
              <p:spPr bwMode="auto">
                <a:xfrm flipH="1">
                  <a:off x="1536" y="4031"/>
                  <a:ext cx="432" cy="1"/>
                </a:xfrm>
                <a:prstGeom prst="line">
                  <a:avLst/>
                </a:prstGeom>
                <a:noFill/>
                <a:ln w="19050">
                  <a:solidFill>
                    <a:srgbClr val="99CCFF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34857" name="Oval 41"/>
              <p:cNvSpPr>
                <a:spLocks noChangeArrowheads="1"/>
              </p:cNvSpPr>
              <p:nvPr/>
            </p:nvSpPr>
            <p:spPr bwMode="auto">
              <a:xfrm>
                <a:off x="4944" y="374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2" name="Group 42"/>
            <p:cNvGrpSpPr>
              <a:grpSpLocks/>
            </p:cNvGrpSpPr>
            <p:nvPr/>
          </p:nvGrpSpPr>
          <p:grpSpPr bwMode="auto">
            <a:xfrm>
              <a:off x="4762" y="2208"/>
              <a:ext cx="374" cy="240"/>
              <a:chOff x="4272" y="3072"/>
              <a:chExt cx="374" cy="240"/>
            </a:xfrm>
          </p:grpSpPr>
          <p:sp>
            <p:nvSpPr>
              <p:cNvPr id="34859" name="Freeform 43"/>
              <p:cNvSpPr>
                <a:spLocks/>
              </p:cNvSpPr>
              <p:nvPr/>
            </p:nvSpPr>
            <p:spPr bwMode="auto">
              <a:xfrm>
                <a:off x="4416" y="3072"/>
                <a:ext cx="230" cy="240"/>
              </a:xfrm>
              <a:custGeom>
                <a:avLst/>
                <a:gdLst/>
                <a:ahLst/>
                <a:cxnLst>
                  <a:cxn ang="0">
                    <a:pos x="0" y="240"/>
                  </a:cxn>
                  <a:cxn ang="0">
                    <a:pos x="192" y="192"/>
                  </a:cxn>
                  <a:cxn ang="0">
                    <a:pos x="198" y="60"/>
                  </a:cxn>
                  <a:cxn ang="0">
                    <a:pos x="0" y="0"/>
                  </a:cxn>
                </a:cxnLst>
                <a:rect l="0" t="0" r="r" b="b"/>
                <a:pathLst>
                  <a:path w="230" h="240">
                    <a:moveTo>
                      <a:pt x="0" y="240"/>
                    </a:moveTo>
                    <a:cubicBezTo>
                      <a:pt x="80" y="228"/>
                      <a:pt x="159" y="222"/>
                      <a:pt x="192" y="192"/>
                    </a:cubicBezTo>
                    <a:cubicBezTo>
                      <a:pt x="225" y="162"/>
                      <a:pt x="230" y="92"/>
                      <a:pt x="198" y="60"/>
                    </a:cubicBezTo>
                    <a:cubicBezTo>
                      <a:pt x="166" y="28"/>
                      <a:pt x="41" y="12"/>
                      <a:pt x="0" y="0"/>
                    </a:cubicBezTo>
                  </a:path>
                </a:pathLst>
              </a:custGeom>
              <a:noFill/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860" name="Line 44"/>
              <p:cNvSpPr>
                <a:spLocks noChangeShapeType="1"/>
              </p:cNvSpPr>
              <p:nvPr/>
            </p:nvSpPr>
            <p:spPr bwMode="auto">
              <a:xfrm flipH="1">
                <a:off x="4272" y="3312"/>
                <a:ext cx="192" cy="0"/>
              </a:xfrm>
              <a:prstGeom prst="line">
                <a:avLst/>
              </a:prstGeom>
              <a:noFill/>
              <a:ln w="190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4861" name="Line 45"/>
            <p:cNvSpPr>
              <a:spLocks noChangeShapeType="1"/>
            </p:cNvSpPr>
            <p:nvPr/>
          </p:nvSpPr>
          <p:spPr bwMode="auto">
            <a:xfrm>
              <a:off x="3312" y="2448"/>
              <a:ext cx="1440" cy="0"/>
            </a:xfrm>
            <a:prstGeom prst="line">
              <a:avLst/>
            </a:prstGeom>
            <a:noFill/>
            <a:ln w="1905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4862" name="Rectangle 46"/>
            <p:cNvSpPr>
              <a:spLocks noChangeArrowheads="1"/>
            </p:cNvSpPr>
            <p:nvPr/>
          </p:nvSpPr>
          <p:spPr bwMode="auto">
            <a:xfrm>
              <a:off x="2016" y="2014"/>
              <a:ext cx="288" cy="2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a</a:t>
              </a:r>
              <a:endParaRPr lang="en-US" sz="2400"/>
            </a:p>
          </p:txBody>
        </p:sp>
        <p:sp>
          <p:nvSpPr>
            <p:cNvPr id="34863" name="Rectangle 47"/>
            <p:cNvSpPr>
              <a:spLocks noChangeArrowheads="1"/>
            </p:cNvSpPr>
            <p:nvPr/>
          </p:nvSpPr>
          <p:spPr bwMode="auto">
            <a:xfrm>
              <a:off x="3168" y="2014"/>
              <a:ext cx="288" cy="2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b</a:t>
              </a:r>
              <a:endParaRPr lang="en-US" sz="2400"/>
            </a:p>
          </p:txBody>
        </p:sp>
        <p:sp>
          <p:nvSpPr>
            <p:cNvPr id="34864" name="Rectangle 48"/>
            <p:cNvSpPr>
              <a:spLocks noChangeArrowheads="1"/>
            </p:cNvSpPr>
            <p:nvPr/>
          </p:nvSpPr>
          <p:spPr bwMode="auto">
            <a:xfrm>
              <a:off x="4320" y="2016"/>
              <a:ext cx="288" cy="2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c</a:t>
              </a:r>
              <a:endParaRPr lang="en-US" sz="2400"/>
            </a:p>
          </p:txBody>
        </p:sp>
      </p:grpSp>
      <p:sp>
        <p:nvSpPr>
          <p:cNvPr id="34865" name="Line 49"/>
          <p:cNvSpPr>
            <a:spLocks noChangeShapeType="1"/>
          </p:cNvSpPr>
          <p:nvPr/>
        </p:nvSpPr>
        <p:spPr bwMode="auto">
          <a:xfrm flipH="1">
            <a:off x="6096000" y="3962400"/>
            <a:ext cx="685800" cy="1588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4866" name="Line 50"/>
          <p:cNvSpPr>
            <a:spLocks noChangeShapeType="1"/>
          </p:cNvSpPr>
          <p:nvPr/>
        </p:nvSpPr>
        <p:spPr bwMode="auto">
          <a:xfrm>
            <a:off x="4038600" y="3810000"/>
            <a:ext cx="685800" cy="1588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4868" name="Freeform 52"/>
          <p:cNvSpPr>
            <a:spLocks/>
          </p:cNvSpPr>
          <p:nvPr/>
        </p:nvSpPr>
        <p:spPr bwMode="auto">
          <a:xfrm>
            <a:off x="4038600" y="3395663"/>
            <a:ext cx="2505075" cy="439737"/>
          </a:xfrm>
          <a:custGeom>
            <a:avLst/>
            <a:gdLst/>
            <a:ahLst/>
            <a:cxnLst>
              <a:cxn ang="0">
                <a:pos x="0" y="261"/>
              </a:cxn>
              <a:cxn ang="0">
                <a:pos x="168" y="249"/>
              </a:cxn>
              <a:cxn ang="0">
                <a:pos x="378" y="93"/>
              </a:cxn>
              <a:cxn ang="0">
                <a:pos x="846" y="9"/>
              </a:cxn>
              <a:cxn ang="0">
                <a:pos x="1140" y="39"/>
              </a:cxn>
              <a:cxn ang="0">
                <a:pos x="1326" y="81"/>
              </a:cxn>
              <a:cxn ang="0">
                <a:pos x="1578" y="177"/>
              </a:cxn>
            </a:cxnLst>
            <a:rect l="0" t="0" r="r" b="b"/>
            <a:pathLst>
              <a:path w="1578" h="277">
                <a:moveTo>
                  <a:pt x="0" y="261"/>
                </a:moveTo>
                <a:cubicBezTo>
                  <a:pt x="28" y="259"/>
                  <a:pt x="105" y="277"/>
                  <a:pt x="168" y="249"/>
                </a:cubicBezTo>
                <a:cubicBezTo>
                  <a:pt x="231" y="221"/>
                  <a:pt x="265" y="133"/>
                  <a:pt x="378" y="93"/>
                </a:cubicBezTo>
                <a:cubicBezTo>
                  <a:pt x="491" y="53"/>
                  <a:pt x="719" y="18"/>
                  <a:pt x="846" y="9"/>
                </a:cubicBezTo>
                <a:cubicBezTo>
                  <a:pt x="973" y="0"/>
                  <a:pt x="1060" y="27"/>
                  <a:pt x="1140" y="39"/>
                </a:cubicBezTo>
                <a:cubicBezTo>
                  <a:pt x="1220" y="51"/>
                  <a:pt x="1253" y="58"/>
                  <a:pt x="1326" y="81"/>
                </a:cubicBezTo>
                <a:cubicBezTo>
                  <a:pt x="1399" y="104"/>
                  <a:pt x="1526" y="157"/>
                  <a:pt x="1578" y="177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9" name="Freeform 53"/>
          <p:cNvSpPr>
            <a:spLocks/>
          </p:cNvSpPr>
          <p:nvPr/>
        </p:nvSpPr>
        <p:spPr bwMode="auto">
          <a:xfrm>
            <a:off x="4257675" y="3952875"/>
            <a:ext cx="2524125" cy="303213"/>
          </a:xfrm>
          <a:custGeom>
            <a:avLst/>
            <a:gdLst/>
            <a:ahLst/>
            <a:cxnLst>
              <a:cxn ang="0">
                <a:pos x="1590" y="6"/>
              </a:cxn>
              <a:cxn ang="0">
                <a:pos x="1458" y="24"/>
              </a:cxn>
              <a:cxn ang="0">
                <a:pos x="1254" y="150"/>
              </a:cxn>
              <a:cxn ang="0">
                <a:pos x="936" y="180"/>
              </a:cxn>
              <a:cxn ang="0">
                <a:pos x="444" y="186"/>
              </a:cxn>
              <a:cxn ang="0">
                <a:pos x="186" y="150"/>
              </a:cxn>
              <a:cxn ang="0">
                <a:pos x="0" y="102"/>
              </a:cxn>
            </a:cxnLst>
            <a:rect l="0" t="0" r="r" b="b"/>
            <a:pathLst>
              <a:path w="1590" h="191">
                <a:moveTo>
                  <a:pt x="1590" y="6"/>
                </a:moveTo>
                <a:cubicBezTo>
                  <a:pt x="1568" y="9"/>
                  <a:pt x="1514" y="0"/>
                  <a:pt x="1458" y="24"/>
                </a:cubicBezTo>
                <a:cubicBezTo>
                  <a:pt x="1402" y="48"/>
                  <a:pt x="1341" y="124"/>
                  <a:pt x="1254" y="150"/>
                </a:cubicBezTo>
                <a:cubicBezTo>
                  <a:pt x="1167" y="176"/>
                  <a:pt x="1071" y="174"/>
                  <a:pt x="936" y="180"/>
                </a:cubicBezTo>
                <a:cubicBezTo>
                  <a:pt x="801" y="186"/>
                  <a:pt x="569" y="191"/>
                  <a:pt x="444" y="186"/>
                </a:cubicBezTo>
                <a:cubicBezTo>
                  <a:pt x="319" y="181"/>
                  <a:pt x="260" y="164"/>
                  <a:pt x="186" y="150"/>
                </a:cubicBezTo>
                <a:cubicBezTo>
                  <a:pt x="112" y="136"/>
                  <a:pt x="39" y="112"/>
                  <a:pt x="0" y="102"/>
                </a:cubicBezTo>
              </a:path>
            </a:pathLst>
          </a:custGeom>
          <a:noFill/>
          <a:ln w="15875">
            <a:solidFill>
              <a:srgbClr val="99CC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4" name="Footer Placeholder 5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4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4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bldLvl="4" autoUpdateAnimBg="0"/>
      <p:bldP spid="34820" grpId="0" build="p" bldLvl="4" autoUpdateAnimBg="0"/>
      <p:bldP spid="34865" grpId="0" animBg="1"/>
      <p:bldP spid="34866" grpId="0" animBg="1"/>
      <p:bldP spid="34868" grpId="0" animBg="1"/>
      <p:bldP spid="3486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1580" y="274638"/>
            <a:ext cx="7686700" cy="792162"/>
          </a:xfrm>
        </p:spPr>
        <p:txBody>
          <a:bodyPr/>
          <a:lstStyle/>
          <a:p>
            <a:r>
              <a:rPr lang="en-US" dirty="0"/>
              <a:t>Introduction to Link List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171580" y="1295400"/>
            <a:ext cx="7829576" cy="3429000"/>
          </a:xfrm>
        </p:spPr>
        <p:txBody>
          <a:bodyPr/>
          <a:lstStyle/>
          <a:p>
            <a:r>
              <a:rPr lang="en-US" sz="2800" dirty="0"/>
              <a:t>The linked list is a very flexible </a:t>
            </a:r>
            <a:r>
              <a:rPr lang="en-US" sz="2800" b="1" dirty="0"/>
              <a:t>dynamic data structure</a:t>
            </a:r>
          </a:p>
          <a:p>
            <a:r>
              <a:rPr lang="en-US" sz="2800" dirty="0"/>
              <a:t>A programmer need not worry about how many items a program will have to accommodate</a:t>
            </a:r>
          </a:p>
          <a:p>
            <a:r>
              <a:rPr lang="en-US" sz="2800" dirty="0"/>
              <a:t>In a linked list, each item is allocated space as it is added to the list. A link is kept with each item to the next item in the list. </a:t>
            </a:r>
          </a:p>
          <a:p>
            <a:endParaRPr lang="en-US" sz="2800" b="1" dirty="0"/>
          </a:p>
          <a:p>
            <a:endParaRPr lang="en-US" sz="2800" b="1" dirty="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6324600" y="4724400"/>
            <a:ext cx="60960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7772400" y="4572000"/>
            <a:ext cx="669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latin typeface="Tahoma" pitchFamily="34" charset="0"/>
              </a:rPr>
              <a:t>next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267450" y="6029325"/>
            <a:ext cx="722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tx2"/>
                </a:solidFill>
                <a:latin typeface="Tahoma" pitchFamily="34" charset="0"/>
              </a:rPr>
              <a:t>elem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7696200" y="5943600"/>
            <a:ext cx="73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latin typeface="Tahoma" pitchFamily="34" charset="0"/>
              </a:rPr>
              <a:t>node</a:t>
            </a:r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6019800" y="4419600"/>
            <a:ext cx="2590800" cy="21336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6934200" y="4724400"/>
            <a:ext cx="60960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V="1">
            <a:off x="7239000" y="50292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6629400" y="5029200"/>
            <a:ext cx="0" cy="914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82DC-317F-4ABE-939C-7E010B4829F8}" type="slidenum">
              <a:rPr lang="en-US"/>
              <a:pPr/>
              <a:t>30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operations on linked lists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Most “algorithms” on linked lists—such as insertion, deletion, and searching—are pretty obvious; you just need to be careful</a:t>
            </a:r>
          </a:p>
          <a:p>
            <a:r>
              <a:rPr lang="en-US"/>
              <a:t>Sorting a linked list is just messy, since you can’t directly access the n</a:t>
            </a:r>
            <a:r>
              <a:rPr lang="en-US" baseline="30000"/>
              <a:t>th</a:t>
            </a:r>
            <a:r>
              <a:rPr lang="en-US"/>
              <a:t> element—you have to count your way through a lot of other elements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285728"/>
            <a:ext cx="8229600" cy="1143000"/>
          </a:xfrm>
        </p:spPr>
        <p:txBody>
          <a:bodyPr/>
          <a:lstStyle/>
          <a:p>
            <a:r>
              <a:rPr lang="en-US" sz="3600" dirty="0"/>
              <a:t>Analyzing the Singly Linked List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1447800" y="2133600"/>
            <a:ext cx="6324600" cy="3352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5562600" y="2133600"/>
            <a:ext cx="0" cy="3352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810000" y="2260600"/>
            <a:ext cx="1146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>
                <a:latin typeface="Tahoma" pitchFamily="34" charset="0"/>
              </a:rPr>
              <a:t>Method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019800" y="2260600"/>
            <a:ext cx="809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>
                <a:latin typeface="Tahoma" pitchFamily="34" charset="0"/>
              </a:rPr>
              <a:t>Time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1728788" y="2870200"/>
            <a:ext cx="3367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latin typeface="Tahoma" pitchFamily="34" charset="0"/>
              </a:rPr>
              <a:t>Inserting at the head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1828800" y="3327400"/>
            <a:ext cx="3201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latin typeface="Tahoma" pitchFamily="34" charset="0"/>
              </a:rPr>
              <a:t> Inserting at the tail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1752600" y="3886200"/>
            <a:ext cx="320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latin typeface="Tahoma" pitchFamily="34" charset="0"/>
              </a:rPr>
              <a:t>Deleting at the head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1922463" y="4394200"/>
            <a:ext cx="3079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latin typeface="Tahoma" pitchFamily="34" charset="0"/>
              </a:rPr>
              <a:t> Deleting at the tail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6107113" y="2895600"/>
            <a:ext cx="952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O(1)</a:t>
            </a:r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6096000" y="3403600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latin typeface="Tahoma" pitchFamily="34" charset="0"/>
              </a:rPr>
              <a:t>O(1)</a:t>
            </a: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6096000" y="3937000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latin typeface="Tahoma" pitchFamily="34" charset="0"/>
              </a:rPr>
              <a:t>O(1)</a:t>
            </a: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6096000" y="4470400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latin typeface="Tahoma" pitchFamily="34" charset="0"/>
              </a:rPr>
              <a:t>O(n)</a:t>
            </a:r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>
            <a:off x="1447800" y="2667000"/>
            <a:ext cx="640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linked lists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447800"/>
            <a:ext cx="7498080" cy="48006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Types of linked lists: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FFC000"/>
                </a:solidFill>
              </a:rPr>
              <a:t>Singly linked list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Begins with a pointer to the first node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Terminates with a null pointer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Only traversed in one direction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Circular, singly linked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Pointer in the last node points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dirty="0" smtClean="0"/>
              <a:t>	back to the first node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Doubly linked list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Two “start pointers” </a:t>
            </a:r>
            <a:r>
              <a:rPr lang="en-US" dirty="0" smtClean="0">
                <a:cs typeface="Times New Roman" pitchFamily="18" charset="0"/>
              </a:rPr>
              <a:t>–</a:t>
            </a:r>
            <a:r>
              <a:rPr lang="en-US" dirty="0" smtClean="0"/>
              <a:t> first element and last element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Each node has a forward pointer and a backward pointer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Allows traversals both forwards and backwards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Circular, doubly linked list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Forward pointer of the last node points to the first node and backward pointer of the first node points to the last node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32</a:t>
            </a:fld>
            <a:endParaRPr lang="en-GB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5662642" y="2133600"/>
            <a:ext cx="3124200" cy="838200"/>
            <a:chOff x="2784" y="1776"/>
            <a:chExt cx="2400" cy="768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784" y="2112"/>
              <a:ext cx="288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408" y="1776"/>
              <a:ext cx="288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072" y="2112"/>
              <a:ext cx="96" cy="192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696" y="1776"/>
              <a:ext cx="96" cy="192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4128" y="1776"/>
              <a:ext cx="288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4416" y="1776"/>
              <a:ext cx="96" cy="192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4800" y="2064"/>
              <a:ext cx="288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5088" y="2064"/>
              <a:ext cx="96" cy="192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flipV="1">
              <a:off x="3120" y="1872"/>
              <a:ext cx="28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3744" y="1872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4464" y="1872"/>
              <a:ext cx="33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2832" y="2304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2832" y="2544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5136" y="220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5257800" y="3286124"/>
            <a:ext cx="3429000" cy="786772"/>
            <a:chOff x="5257800" y="3286124"/>
            <a:chExt cx="3429000" cy="786772"/>
          </a:xfrm>
        </p:grpSpPr>
        <p:sp>
          <p:nvSpPr>
            <p:cNvPr id="133" name="Rectangle 20"/>
            <p:cNvSpPr>
              <a:spLocks noChangeArrowheads="1"/>
            </p:cNvSpPr>
            <p:nvPr/>
          </p:nvSpPr>
          <p:spPr bwMode="auto">
            <a:xfrm>
              <a:off x="8566484" y="350043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34" name="Rectangle 21"/>
            <p:cNvSpPr>
              <a:spLocks noChangeArrowheads="1"/>
            </p:cNvSpPr>
            <p:nvPr/>
          </p:nvSpPr>
          <p:spPr bwMode="auto">
            <a:xfrm>
              <a:off x="5257800" y="362235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35" name="Rectangle 22"/>
            <p:cNvSpPr>
              <a:spLocks noChangeArrowheads="1"/>
            </p:cNvSpPr>
            <p:nvPr/>
          </p:nvSpPr>
          <p:spPr bwMode="auto">
            <a:xfrm>
              <a:off x="5739063" y="3561398"/>
              <a:ext cx="360947" cy="2438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36" name="Rectangle 23"/>
            <p:cNvSpPr>
              <a:spLocks noChangeArrowheads="1"/>
            </p:cNvSpPr>
            <p:nvPr/>
          </p:nvSpPr>
          <p:spPr bwMode="auto">
            <a:xfrm>
              <a:off x="6460958" y="3561398"/>
              <a:ext cx="360947" cy="2438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37" name="Rectangle 24"/>
            <p:cNvSpPr>
              <a:spLocks noChangeArrowheads="1"/>
            </p:cNvSpPr>
            <p:nvPr/>
          </p:nvSpPr>
          <p:spPr bwMode="auto">
            <a:xfrm>
              <a:off x="6100011" y="356139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38" name="Rectangle 25"/>
            <p:cNvSpPr>
              <a:spLocks noChangeArrowheads="1"/>
            </p:cNvSpPr>
            <p:nvPr/>
          </p:nvSpPr>
          <p:spPr bwMode="auto">
            <a:xfrm>
              <a:off x="6821905" y="356139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39" name="Rectangle 26"/>
            <p:cNvSpPr>
              <a:spLocks noChangeArrowheads="1"/>
            </p:cNvSpPr>
            <p:nvPr/>
          </p:nvSpPr>
          <p:spPr bwMode="auto">
            <a:xfrm>
              <a:off x="7182853" y="3561398"/>
              <a:ext cx="360947" cy="2438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40" name="Rectangle 27"/>
            <p:cNvSpPr>
              <a:spLocks noChangeArrowheads="1"/>
            </p:cNvSpPr>
            <p:nvPr/>
          </p:nvSpPr>
          <p:spPr bwMode="auto">
            <a:xfrm>
              <a:off x="7543800" y="356139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41" name="Rectangle 28"/>
            <p:cNvSpPr>
              <a:spLocks noChangeArrowheads="1"/>
            </p:cNvSpPr>
            <p:nvPr/>
          </p:nvSpPr>
          <p:spPr bwMode="auto">
            <a:xfrm>
              <a:off x="7904747" y="3561398"/>
              <a:ext cx="360947" cy="2438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42" name="Rectangle 29"/>
            <p:cNvSpPr>
              <a:spLocks noChangeArrowheads="1"/>
            </p:cNvSpPr>
            <p:nvPr/>
          </p:nvSpPr>
          <p:spPr bwMode="auto">
            <a:xfrm>
              <a:off x="8265695" y="356139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43" name="Line 30"/>
            <p:cNvSpPr>
              <a:spLocks noChangeShapeType="1"/>
            </p:cNvSpPr>
            <p:nvPr/>
          </p:nvSpPr>
          <p:spPr bwMode="auto">
            <a:xfrm>
              <a:off x="5317958" y="3744278"/>
              <a:ext cx="3007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grpSp>
          <p:nvGrpSpPr>
            <p:cNvPr id="144" name="Group 31"/>
            <p:cNvGrpSpPr>
              <a:grpSpLocks/>
            </p:cNvGrpSpPr>
            <p:nvPr/>
          </p:nvGrpSpPr>
          <p:grpSpPr bwMode="auto">
            <a:xfrm>
              <a:off x="8358214" y="3707136"/>
              <a:ext cx="240632" cy="365760"/>
              <a:chOff x="3696" y="1776"/>
              <a:chExt cx="336" cy="288"/>
            </a:xfrm>
          </p:grpSpPr>
          <p:sp>
            <p:nvSpPr>
              <p:cNvPr id="163" name="Line 32"/>
              <p:cNvSpPr>
                <a:spLocks noChangeShapeType="1"/>
              </p:cNvSpPr>
              <p:nvPr/>
            </p:nvSpPr>
            <p:spPr bwMode="auto">
              <a:xfrm>
                <a:off x="3696" y="1776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sm" len="med"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grpSp>
            <p:nvGrpSpPr>
              <p:cNvPr id="164" name="Group 163"/>
              <p:cNvGrpSpPr>
                <a:grpSpLocks/>
              </p:cNvGrpSpPr>
              <p:nvPr/>
            </p:nvGrpSpPr>
            <p:grpSpPr bwMode="auto">
              <a:xfrm>
                <a:off x="3792" y="1968"/>
                <a:ext cx="240" cy="96"/>
                <a:chOff x="2928" y="2880"/>
                <a:chExt cx="240" cy="96"/>
              </a:xfrm>
            </p:grpSpPr>
            <p:sp>
              <p:nvSpPr>
                <p:cNvPr id="166" name="Line 34"/>
                <p:cNvSpPr>
                  <a:spLocks noChangeShapeType="1"/>
                </p:cNvSpPr>
                <p:nvPr/>
              </p:nvSpPr>
              <p:spPr bwMode="auto">
                <a:xfrm>
                  <a:off x="2928" y="2880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sm" len="med"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67" name="Line 35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sm" len="med"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68" name="Line 36"/>
                <p:cNvSpPr>
                  <a:spLocks noChangeShapeType="1"/>
                </p:cNvSpPr>
                <p:nvPr/>
              </p:nvSpPr>
              <p:spPr bwMode="auto">
                <a:xfrm>
                  <a:off x="3024" y="2976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sm" len="med"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165" name="Line 37"/>
              <p:cNvSpPr>
                <a:spLocks noChangeShapeType="1"/>
              </p:cNvSpPr>
              <p:nvPr/>
            </p:nvSpPr>
            <p:spPr bwMode="auto">
              <a:xfrm>
                <a:off x="3936" y="1776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sm" len="med"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145" name="Rectangle 38"/>
            <p:cNvSpPr>
              <a:spLocks noChangeArrowheads="1"/>
            </p:cNvSpPr>
            <p:nvPr/>
          </p:nvSpPr>
          <p:spPr bwMode="auto">
            <a:xfrm>
              <a:off x="5618747" y="356139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46" name="Rectangle 39"/>
            <p:cNvSpPr>
              <a:spLocks noChangeArrowheads="1"/>
            </p:cNvSpPr>
            <p:nvPr/>
          </p:nvSpPr>
          <p:spPr bwMode="auto">
            <a:xfrm>
              <a:off x="6340642" y="356139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47" name="Rectangle 40"/>
            <p:cNvSpPr>
              <a:spLocks noChangeArrowheads="1"/>
            </p:cNvSpPr>
            <p:nvPr/>
          </p:nvSpPr>
          <p:spPr bwMode="auto">
            <a:xfrm>
              <a:off x="7062537" y="356139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48" name="Rectangle 41"/>
            <p:cNvSpPr>
              <a:spLocks noChangeArrowheads="1"/>
            </p:cNvSpPr>
            <p:nvPr/>
          </p:nvSpPr>
          <p:spPr bwMode="auto">
            <a:xfrm>
              <a:off x="7784432" y="3561398"/>
              <a:ext cx="120316" cy="2438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49" name="Line 42"/>
            <p:cNvSpPr>
              <a:spLocks noChangeShapeType="1"/>
            </p:cNvSpPr>
            <p:nvPr/>
          </p:nvSpPr>
          <p:spPr bwMode="auto">
            <a:xfrm>
              <a:off x="6160168" y="3744278"/>
              <a:ext cx="1804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grpSp>
          <p:nvGrpSpPr>
            <p:cNvPr id="150" name="Group 43"/>
            <p:cNvGrpSpPr>
              <a:grpSpLocks/>
            </p:cNvGrpSpPr>
            <p:nvPr/>
          </p:nvGrpSpPr>
          <p:grpSpPr bwMode="auto">
            <a:xfrm flipH="1" flipV="1">
              <a:off x="5429256" y="3286124"/>
              <a:ext cx="240632" cy="365760"/>
              <a:chOff x="3696" y="1776"/>
              <a:chExt cx="336" cy="288"/>
            </a:xfrm>
          </p:grpSpPr>
          <p:sp>
            <p:nvSpPr>
              <p:cNvPr id="157" name="Line 44"/>
              <p:cNvSpPr>
                <a:spLocks noChangeShapeType="1"/>
              </p:cNvSpPr>
              <p:nvPr/>
            </p:nvSpPr>
            <p:spPr bwMode="auto">
              <a:xfrm>
                <a:off x="3696" y="1776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sm" len="med"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grpSp>
            <p:nvGrpSpPr>
              <p:cNvPr id="158" name="Group 45"/>
              <p:cNvGrpSpPr>
                <a:grpSpLocks/>
              </p:cNvGrpSpPr>
              <p:nvPr/>
            </p:nvGrpSpPr>
            <p:grpSpPr bwMode="auto">
              <a:xfrm>
                <a:off x="3792" y="1968"/>
                <a:ext cx="240" cy="96"/>
                <a:chOff x="2928" y="2880"/>
                <a:chExt cx="240" cy="96"/>
              </a:xfrm>
            </p:grpSpPr>
            <p:sp>
              <p:nvSpPr>
                <p:cNvPr id="160" name="Line 46"/>
                <p:cNvSpPr>
                  <a:spLocks noChangeShapeType="1"/>
                </p:cNvSpPr>
                <p:nvPr/>
              </p:nvSpPr>
              <p:spPr bwMode="auto">
                <a:xfrm>
                  <a:off x="2928" y="2880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sm" len="med"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61" name="Line 4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sm" len="med"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62" name="Line 48"/>
                <p:cNvSpPr>
                  <a:spLocks noChangeShapeType="1"/>
                </p:cNvSpPr>
                <p:nvPr/>
              </p:nvSpPr>
              <p:spPr bwMode="auto">
                <a:xfrm>
                  <a:off x="3024" y="2976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sm" len="med"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159" name="Line 49"/>
              <p:cNvSpPr>
                <a:spLocks noChangeShapeType="1"/>
              </p:cNvSpPr>
              <p:nvPr/>
            </p:nvSpPr>
            <p:spPr bwMode="auto">
              <a:xfrm>
                <a:off x="3936" y="1776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sm" len="med"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151" name="Line 50"/>
            <p:cNvSpPr>
              <a:spLocks noChangeShapeType="1"/>
            </p:cNvSpPr>
            <p:nvPr/>
          </p:nvSpPr>
          <p:spPr bwMode="auto">
            <a:xfrm>
              <a:off x="6882063" y="3744278"/>
              <a:ext cx="1804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2" name="Line 51"/>
            <p:cNvSpPr>
              <a:spLocks noChangeShapeType="1"/>
            </p:cNvSpPr>
            <p:nvPr/>
          </p:nvSpPr>
          <p:spPr bwMode="auto">
            <a:xfrm>
              <a:off x="7603958" y="3744278"/>
              <a:ext cx="1804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3" name="Line 52"/>
            <p:cNvSpPr>
              <a:spLocks noChangeShapeType="1"/>
            </p:cNvSpPr>
            <p:nvPr/>
          </p:nvSpPr>
          <p:spPr bwMode="auto">
            <a:xfrm flipH="1">
              <a:off x="7664116" y="3622358"/>
              <a:ext cx="1804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" name="Line 53"/>
            <p:cNvSpPr>
              <a:spLocks noChangeShapeType="1"/>
            </p:cNvSpPr>
            <p:nvPr/>
          </p:nvSpPr>
          <p:spPr bwMode="auto">
            <a:xfrm flipH="1">
              <a:off x="6942221" y="3622358"/>
              <a:ext cx="1804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5" name="Line 54"/>
            <p:cNvSpPr>
              <a:spLocks noChangeShapeType="1"/>
            </p:cNvSpPr>
            <p:nvPr/>
          </p:nvSpPr>
          <p:spPr bwMode="auto">
            <a:xfrm flipH="1">
              <a:off x="6220326" y="3622358"/>
              <a:ext cx="1804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6" name="Line 55"/>
            <p:cNvSpPr>
              <a:spLocks noChangeShapeType="1"/>
            </p:cNvSpPr>
            <p:nvPr/>
          </p:nvSpPr>
          <p:spPr bwMode="auto">
            <a:xfrm flipH="1">
              <a:off x="8325853" y="3622358"/>
              <a:ext cx="3007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70" name="Footer Placeholder 16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Circular Link List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409828"/>
          </a:xfrm>
        </p:spPr>
        <p:txBody>
          <a:bodyPr>
            <a:normAutofit fontScale="77500" lnSpcReduction="20000"/>
          </a:bodyPr>
          <a:lstStyle/>
          <a:p>
            <a:r>
              <a:rPr lang="en-US" altLang="zh-TW" dirty="0" smtClean="0">
                <a:ea typeface="新細明體" pitchFamily="18" charset="-120"/>
              </a:rPr>
              <a:t>A Circular Linked List is a special type of Linked List</a:t>
            </a:r>
          </a:p>
          <a:p>
            <a:r>
              <a:rPr lang="en-US" altLang="zh-TW" dirty="0" smtClean="0">
                <a:ea typeface="新細明體" pitchFamily="18" charset="-120"/>
              </a:rPr>
              <a:t>It supports traversing from the end of the list to the beginning by making the last node point back to the head of the list</a:t>
            </a:r>
          </a:p>
          <a:p>
            <a:r>
              <a:rPr lang="en-US" altLang="zh-TW" dirty="0" smtClean="0">
                <a:ea typeface="新細明體" pitchFamily="18" charset="-120"/>
              </a:rPr>
              <a:t>A Rear pointer is often used instead of a Head pointer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6" name="Line 162"/>
          <p:cNvSpPr>
            <a:spLocks noChangeShapeType="1"/>
          </p:cNvSpPr>
          <p:nvPr/>
        </p:nvSpPr>
        <p:spPr bwMode="auto">
          <a:xfrm>
            <a:off x="2338388" y="4552966"/>
            <a:ext cx="403225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" name="Line 165"/>
          <p:cNvSpPr>
            <a:spLocks noChangeShapeType="1"/>
          </p:cNvSpPr>
          <p:nvPr/>
        </p:nvSpPr>
        <p:spPr bwMode="auto">
          <a:xfrm>
            <a:off x="3733800" y="4552966"/>
            <a:ext cx="403225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" name="Line 169"/>
          <p:cNvSpPr>
            <a:spLocks noChangeShapeType="1"/>
          </p:cNvSpPr>
          <p:nvPr/>
        </p:nvSpPr>
        <p:spPr bwMode="auto">
          <a:xfrm>
            <a:off x="5078413" y="4552966"/>
            <a:ext cx="403225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" name="Line 171"/>
          <p:cNvSpPr>
            <a:spLocks noChangeShapeType="1"/>
          </p:cNvSpPr>
          <p:nvPr/>
        </p:nvSpPr>
        <p:spPr bwMode="auto">
          <a:xfrm>
            <a:off x="6423025" y="4552966"/>
            <a:ext cx="403225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Text Box 173"/>
          <p:cNvSpPr txBox="1">
            <a:spLocks noChangeArrowheads="1"/>
          </p:cNvSpPr>
          <p:nvPr/>
        </p:nvSpPr>
        <p:spPr bwMode="auto">
          <a:xfrm>
            <a:off x="6858000" y="5419741"/>
            <a:ext cx="6921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 algn="l">
              <a:buFont typeface="Monotype Sorts" pitchFamily="2" charset="2"/>
              <a:buNone/>
            </a:pPr>
            <a:r>
              <a:rPr lang="en-US" altLang="zh-TW" sz="1800">
                <a:ea typeface="新細明體" pitchFamily="18" charset="-120"/>
              </a:rPr>
              <a:t>Rear</a:t>
            </a:r>
          </a:p>
        </p:txBody>
      </p:sp>
      <p:sp>
        <p:nvSpPr>
          <p:cNvPr id="11" name="Line 174"/>
          <p:cNvSpPr>
            <a:spLocks noChangeShapeType="1"/>
          </p:cNvSpPr>
          <p:nvPr/>
        </p:nvSpPr>
        <p:spPr bwMode="auto">
          <a:xfrm flipV="1">
            <a:off x="7162800" y="4810141"/>
            <a:ext cx="0" cy="550863"/>
          </a:xfrm>
          <a:prstGeom prst="line">
            <a:avLst/>
          </a:pr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12" name="Group 190"/>
          <p:cNvGrpSpPr>
            <a:grpSpLocks/>
          </p:cNvGrpSpPr>
          <p:nvPr/>
        </p:nvGrpSpPr>
        <p:grpSpPr bwMode="auto">
          <a:xfrm>
            <a:off x="1447800" y="4352941"/>
            <a:ext cx="990600" cy="381000"/>
            <a:chOff x="1060" y="2584"/>
            <a:chExt cx="445" cy="304"/>
          </a:xfrm>
        </p:grpSpPr>
        <p:sp>
          <p:nvSpPr>
            <p:cNvPr id="13" name="Rectangle 176"/>
            <p:cNvSpPr>
              <a:spLocks noChangeArrowheads="1"/>
            </p:cNvSpPr>
            <p:nvPr/>
          </p:nvSpPr>
          <p:spPr bwMode="auto">
            <a:xfrm>
              <a:off x="1060" y="2584"/>
              <a:ext cx="297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zh-TW" altLang="en-US" sz="2400" b="0">
                  <a:solidFill>
                    <a:srgbClr val="800080"/>
                  </a:solidFill>
                  <a:latin typeface="Times New Roman" pitchFamily="18" charset="0"/>
                  <a:ea typeface="新細明體" pitchFamily="18" charset="-120"/>
                </a:rPr>
                <a:t>10</a:t>
              </a:r>
            </a:p>
          </p:txBody>
        </p:sp>
        <p:sp>
          <p:nvSpPr>
            <p:cNvPr id="14" name="Rectangle 178"/>
            <p:cNvSpPr>
              <a:spLocks noChangeArrowheads="1"/>
            </p:cNvSpPr>
            <p:nvPr/>
          </p:nvSpPr>
          <p:spPr bwMode="auto">
            <a:xfrm>
              <a:off x="1357" y="2584"/>
              <a:ext cx="148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cxnSp>
        <p:nvCxnSpPr>
          <p:cNvPr id="15" name="AutoShape 187"/>
          <p:cNvCxnSpPr>
            <a:cxnSpLocks noChangeShapeType="1"/>
          </p:cNvCxnSpPr>
          <p:nvPr/>
        </p:nvCxnSpPr>
        <p:spPr bwMode="auto">
          <a:xfrm flipH="1">
            <a:off x="1447800" y="4581541"/>
            <a:ext cx="6335713" cy="1588"/>
          </a:xfrm>
          <a:prstGeom prst="bentConnector5">
            <a:avLst>
              <a:gd name="adj1" fmla="val -3606"/>
              <a:gd name="adj2" fmla="val -29600000"/>
              <a:gd name="adj3" fmla="val 103606"/>
            </a:avLst>
          </a:prstGeom>
          <a:noFill/>
          <a:ln w="31750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grpSp>
        <p:nvGrpSpPr>
          <p:cNvPr id="16" name="Group 194"/>
          <p:cNvGrpSpPr>
            <a:grpSpLocks/>
          </p:cNvGrpSpPr>
          <p:nvPr/>
        </p:nvGrpSpPr>
        <p:grpSpPr bwMode="auto">
          <a:xfrm>
            <a:off x="2781300" y="4352941"/>
            <a:ext cx="990600" cy="381000"/>
            <a:chOff x="1060" y="2584"/>
            <a:chExt cx="445" cy="304"/>
          </a:xfrm>
        </p:grpSpPr>
        <p:sp>
          <p:nvSpPr>
            <p:cNvPr id="17" name="Rectangle 195"/>
            <p:cNvSpPr>
              <a:spLocks noChangeArrowheads="1"/>
            </p:cNvSpPr>
            <p:nvPr/>
          </p:nvSpPr>
          <p:spPr bwMode="auto">
            <a:xfrm>
              <a:off x="1060" y="2584"/>
              <a:ext cx="297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zh-TW" altLang="en-US" sz="2400" b="0" dirty="0">
                  <a:solidFill>
                    <a:srgbClr val="800080"/>
                  </a:solidFill>
                  <a:latin typeface="Times New Roman" pitchFamily="18" charset="0"/>
                  <a:ea typeface="新細明體" pitchFamily="18" charset="-120"/>
                </a:rPr>
                <a:t>20</a:t>
              </a:r>
            </a:p>
          </p:txBody>
        </p:sp>
        <p:sp>
          <p:nvSpPr>
            <p:cNvPr id="18" name="Rectangle 196"/>
            <p:cNvSpPr>
              <a:spLocks noChangeArrowheads="1"/>
            </p:cNvSpPr>
            <p:nvPr/>
          </p:nvSpPr>
          <p:spPr bwMode="auto">
            <a:xfrm>
              <a:off x="1357" y="2584"/>
              <a:ext cx="148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9" name="Group 197"/>
          <p:cNvGrpSpPr>
            <a:grpSpLocks/>
          </p:cNvGrpSpPr>
          <p:nvPr/>
        </p:nvGrpSpPr>
        <p:grpSpPr bwMode="auto">
          <a:xfrm>
            <a:off x="4114800" y="4352941"/>
            <a:ext cx="990600" cy="381000"/>
            <a:chOff x="1060" y="2584"/>
            <a:chExt cx="445" cy="304"/>
          </a:xfrm>
        </p:grpSpPr>
        <p:sp>
          <p:nvSpPr>
            <p:cNvPr id="20" name="Rectangle 198"/>
            <p:cNvSpPr>
              <a:spLocks noChangeArrowheads="1"/>
            </p:cNvSpPr>
            <p:nvPr/>
          </p:nvSpPr>
          <p:spPr bwMode="auto">
            <a:xfrm>
              <a:off x="1060" y="2584"/>
              <a:ext cx="297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zh-TW" altLang="en-US" sz="2400" b="0">
                  <a:solidFill>
                    <a:srgbClr val="800080"/>
                  </a:solidFill>
                  <a:latin typeface="Times New Roman" pitchFamily="18" charset="0"/>
                  <a:ea typeface="新細明體" pitchFamily="18" charset="-120"/>
                </a:rPr>
                <a:t>40</a:t>
              </a:r>
            </a:p>
          </p:txBody>
        </p:sp>
        <p:sp>
          <p:nvSpPr>
            <p:cNvPr id="21" name="Rectangle 199"/>
            <p:cNvSpPr>
              <a:spLocks noChangeArrowheads="1"/>
            </p:cNvSpPr>
            <p:nvPr/>
          </p:nvSpPr>
          <p:spPr bwMode="auto">
            <a:xfrm>
              <a:off x="1357" y="2584"/>
              <a:ext cx="148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</p:grpSp>
      <p:grpSp>
        <p:nvGrpSpPr>
          <p:cNvPr id="22" name="Group 200"/>
          <p:cNvGrpSpPr>
            <a:grpSpLocks/>
          </p:cNvGrpSpPr>
          <p:nvPr/>
        </p:nvGrpSpPr>
        <p:grpSpPr bwMode="auto">
          <a:xfrm>
            <a:off x="6781800" y="4352941"/>
            <a:ext cx="990600" cy="381000"/>
            <a:chOff x="1060" y="2584"/>
            <a:chExt cx="445" cy="304"/>
          </a:xfrm>
        </p:grpSpPr>
        <p:sp>
          <p:nvSpPr>
            <p:cNvPr id="23" name="Rectangle 201"/>
            <p:cNvSpPr>
              <a:spLocks noChangeArrowheads="1"/>
            </p:cNvSpPr>
            <p:nvPr/>
          </p:nvSpPr>
          <p:spPr bwMode="auto">
            <a:xfrm>
              <a:off x="1060" y="2584"/>
              <a:ext cx="297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zh-TW" altLang="en-US" sz="2400" b="0">
                  <a:solidFill>
                    <a:srgbClr val="800080"/>
                  </a:solidFill>
                  <a:latin typeface="Times New Roman" pitchFamily="18" charset="0"/>
                  <a:ea typeface="新細明體" pitchFamily="18" charset="-120"/>
                </a:rPr>
                <a:t>70</a:t>
              </a:r>
            </a:p>
          </p:txBody>
        </p:sp>
        <p:sp>
          <p:nvSpPr>
            <p:cNvPr id="24" name="Rectangle 202"/>
            <p:cNvSpPr>
              <a:spLocks noChangeArrowheads="1"/>
            </p:cNvSpPr>
            <p:nvPr/>
          </p:nvSpPr>
          <p:spPr bwMode="auto">
            <a:xfrm>
              <a:off x="1357" y="2584"/>
              <a:ext cx="148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5" name="Group 203"/>
          <p:cNvGrpSpPr>
            <a:grpSpLocks/>
          </p:cNvGrpSpPr>
          <p:nvPr/>
        </p:nvGrpSpPr>
        <p:grpSpPr bwMode="auto">
          <a:xfrm>
            <a:off x="5448300" y="4352941"/>
            <a:ext cx="990600" cy="381000"/>
            <a:chOff x="1060" y="2584"/>
            <a:chExt cx="445" cy="304"/>
          </a:xfrm>
        </p:grpSpPr>
        <p:sp>
          <p:nvSpPr>
            <p:cNvPr id="26" name="Rectangle 204"/>
            <p:cNvSpPr>
              <a:spLocks noChangeArrowheads="1"/>
            </p:cNvSpPr>
            <p:nvPr/>
          </p:nvSpPr>
          <p:spPr bwMode="auto">
            <a:xfrm>
              <a:off x="1060" y="2584"/>
              <a:ext cx="297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zh-TW" altLang="en-US" sz="2400" b="0">
                  <a:solidFill>
                    <a:srgbClr val="800080"/>
                  </a:solidFill>
                  <a:latin typeface="Times New Roman" pitchFamily="18" charset="0"/>
                  <a:ea typeface="新細明體" pitchFamily="18" charset="-120"/>
                </a:rPr>
                <a:t>55</a:t>
              </a:r>
            </a:p>
          </p:txBody>
        </p:sp>
        <p:sp>
          <p:nvSpPr>
            <p:cNvPr id="27" name="Rectangle 205"/>
            <p:cNvSpPr>
              <a:spLocks noChangeArrowheads="1"/>
            </p:cNvSpPr>
            <p:nvPr/>
          </p:nvSpPr>
          <p:spPr bwMode="auto">
            <a:xfrm>
              <a:off x="1357" y="2584"/>
              <a:ext cx="148" cy="304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Circular linked lists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Circular linked lists are usually sorted</a:t>
            </a:r>
          </a:p>
          <a:p>
            <a:r>
              <a:rPr lang="en-US" dirty="0" smtClean="0"/>
              <a:t>Circular linked lists are useful for playing video and sound files in “looping” mode</a:t>
            </a:r>
          </a:p>
          <a:p>
            <a:r>
              <a:rPr lang="en-US" dirty="0" smtClean="0"/>
              <a:t>They are also a stepping stone to implementing graphs.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34</a:t>
            </a:fld>
            <a:endParaRPr lang="en-GB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circular list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know when you’re done?</a:t>
            </a:r>
          </a:p>
          <a:p>
            <a:pPr lvl="1"/>
            <a:r>
              <a:rPr lang="en-US" dirty="0" smtClean="0"/>
              <a:t>Make sure you save the head reference.</a:t>
            </a:r>
          </a:p>
          <a:p>
            <a:pPr lvl="1"/>
            <a:r>
              <a:rPr lang="en-US" dirty="0" smtClean="0"/>
              <a:t>When (</a:t>
            </a:r>
            <a:r>
              <a:rPr lang="en-US" dirty="0" err="1" smtClean="0"/>
              <a:t>cur.next</a:t>
            </a:r>
            <a:r>
              <a:rPr lang="en-US" dirty="0" smtClean="0"/>
              <a:t> == head) you’ve reached the end</a:t>
            </a:r>
          </a:p>
          <a:p>
            <a:r>
              <a:rPr lang="en-US" dirty="0" smtClean="0"/>
              <a:t>How are insertion and deletion handled?</a:t>
            </a:r>
          </a:p>
          <a:p>
            <a:pPr lvl="1"/>
            <a:r>
              <a:rPr lang="en-US" dirty="0" smtClean="0"/>
              <a:t>No special cases!</a:t>
            </a:r>
          </a:p>
          <a:p>
            <a:pPr lvl="1"/>
            <a:r>
              <a:rPr lang="en-US" dirty="0" smtClean="0"/>
              <a:t>Predecessor to head node is the last node in the list.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35</a:t>
            </a:fld>
            <a:endParaRPr lang="en-GB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Josephus Problem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(One of many variations…)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/>
              <a:t>	The founder of a startup is forced to lay off all but one employee.  Not having any better way to decide, he arranges all employees in a circle and has them count off.  The 10th employee in the circle is laid off, and the count begins again.  The last person is not laid off.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If there are N employees, where should you sit to avoid being laid off?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the circle of employees as a circular linked list</a:t>
            </a:r>
          </a:p>
          <a:p>
            <a:r>
              <a:rPr lang="en-US" dirty="0" smtClean="0"/>
              <a:t>Implement the counting off process, and delete the 10th employee each time</a:t>
            </a:r>
          </a:p>
          <a:p>
            <a:r>
              <a:rPr lang="en-US" dirty="0" smtClean="0"/>
              <a:t>After N-1 people are deleted, there should be only one employee left.</a:t>
            </a:r>
          </a:p>
          <a:p>
            <a:r>
              <a:rPr lang="en-US" dirty="0" smtClean="0"/>
              <a:t>That employee’s original position number is the solution to the problem.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E6E-E27B-4976-A5F9-094F17AB4A28}" type="slidenum">
              <a:rPr lang="en-US"/>
              <a:pPr/>
              <a:t>4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Anatomy of a linked list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6" y="1500174"/>
            <a:ext cx="7772400" cy="1447800"/>
          </a:xfrm>
        </p:spPr>
        <p:txBody>
          <a:bodyPr/>
          <a:lstStyle/>
          <a:p>
            <a:r>
              <a:rPr lang="en-US" dirty="0"/>
              <a:t>A linked list consists of:</a:t>
            </a:r>
          </a:p>
          <a:p>
            <a:pPr lvl="1"/>
            <a:r>
              <a:rPr lang="en-US" dirty="0"/>
              <a:t>A sequence of </a:t>
            </a:r>
            <a:r>
              <a:rPr lang="en-US" dirty="0" smtClean="0">
                <a:solidFill>
                  <a:schemeClr val="tx2"/>
                </a:solidFill>
              </a:rPr>
              <a:t>nodes  </a:t>
            </a:r>
            <a:endParaRPr lang="en-US" dirty="0"/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3071842" y="3722688"/>
            <a:ext cx="5715000" cy="390525"/>
            <a:chOff x="1056" y="2011"/>
            <a:chExt cx="3600" cy="246"/>
          </a:xfrm>
        </p:grpSpPr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1056" y="2011"/>
              <a:ext cx="577" cy="243"/>
              <a:chOff x="863" y="1536"/>
              <a:chExt cx="577" cy="243"/>
            </a:xfrm>
          </p:grpSpPr>
          <p:sp>
            <p:nvSpPr>
              <p:cNvPr id="10253" name="Rectangle 13"/>
              <p:cNvSpPr>
                <a:spLocks noChangeArrowheads="1"/>
              </p:cNvSpPr>
              <p:nvPr/>
            </p:nvSpPr>
            <p:spPr bwMode="auto">
              <a:xfrm>
                <a:off x="863" y="1537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/>
              </a:p>
            </p:txBody>
          </p:sp>
          <p:sp>
            <p:nvSpPr>
              <p:cNvPr id="10254" name="Rectangle 14"/>
              <p:cNvSpPr>
                <a:spLocks noChangeArrowheads="1"/>
              </p:cNvSpPr>
              <p:nvPr/>
            </p:nvSpPr>
            <p:spPr bwMode="auto">
              <a:xfrm>
                <a:off x="1152" y="1536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2063" y="2014"/>
              <a:ext cx="577" cy="243"/>
              <a:chOff x="863" y="1536"/>
              <a:chExt cx="577" cy="243"/>
            </a:xfrm>
          </p:grpSpPr>
          <p:sp>
            <p:nvSpPr>
              <p:cNvPr id="10256" name="Rectangle 16"/>
              <p:cNvSpPr>
                <a:spLocks noChangeArrowheads="1"/>
              </p:cNvSpPr>
              <p:nvPr/>
            </p:nvSpPr>
            <p:spPr bwMode="auto">
              <a:xfrm>
                <a:off x="863" y="1537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/>
              </a:p>
            </p:txBody>
          </p:sp>
          <p:sp>
            <p:nvSpPr>
              <p:cNvPr id="10257" name="Rectangle 17"/>
              <p:cNvSpPr>
                <a:spLocks noChangeArrowheads="1"/>
              </p:cNvSpPr>
              <p:nvPr/>
            </p:nvSpPr>
            <p:spPr bwMode="auto">
              <a:xfrm>
                <a:off x="1152" y="1536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" name="Group 18"/>
            <p:cNvGrpSpPr>
              <a:grpSpLocks/>
            </p:cNvGrpSpPr>
            <p:nvPr/>
          </p:nvGrpSpPr>
          <p:grpSpPr bwMode="auto">
            <a:xfrm>
              <a:off x="3071" y="2014"/>
              <a:ext cx="577" cy="243"/>
              <a:chOff x="863" y="1536"/>
              <a:chExt cx="577" cy="243"/>
            </a:xfrm>
          </p:grpSpPr>
          <p:sp>
            <p:nvSpPr>
              <p:cNvPr id="10259" name="Rectangle 19"/>
              <p:cNvSpPr>
                <a:spLocks noChangeArrowheads="1"/>
              </p:cNvSpPr>
              <p:nvPr/>
            </p:nvSpPr>
            <p:spPr bwMode="auto">
              <a:xfrm>
                <a:off x="863" y="1537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/>
              </a:p>
            </p:txBody>
          </p:sp>
          <p:sp>
            <p:nvSpPr>
              <p:cNvPr id="10260" name="Rectangle 20"/>
              <p:cNvSpPr>
                <a:spLocks noChangeArrowheads="1"/>
              </p:cNvSpPr>
              <p:nvPr/>
            </p:nvSpPr>
            <p:spPr bwMode="auto">
              <a:xfrm>
                <a:off x="1152" y="1536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4079" y="2014"/>
              <a:ext cx="577" cy="243"/>
              <a:chOff x="863" y="1536"/>
              <a:chExt cx="577" cy="243"/>
            </a:xfrm>
          </p:grpSpPr>
          <p:sp>
            <p:nvSpPr>
              <p:cNvPr id="10262" name="Rectangle 22"/>
              <p:cNvSpPr>
                <a:spLocks noChangeArrowheads="1"/>
              </p:cNvSpPr>
              <p:nvPr/>
            </p:nvSpPr>
            <p:spPr bwMode="auto">
              <a:xfrm>
                <a:off x="863" y="1537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/>
              </a:p>
            </p:txBody>
          </p:sp>
          <p:sp>
            <p:nvSpPr>
              <p:cNvPr id="10263" name="Rectangle 23"/>
              <p:cNvSpPr>
                <a:spLocks noChangeArrowheads="1"/>
              </p:cNvSpPr>
              <p:nvPr/>
            </p:nvSpPr>
            <p:spPr bwMode="auto">
              <a:xfrm>
                <a:off x="1152" y="1536"/>
                <a:ext cx="288" cy="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3071842" y="3730625"/>
            <a:ext cx="5257800" cy="384175"/>
            <a:chOff x="1056" y="2302"/>
            <a:chExt cx="3312" cy="242"/>
          </a:xfrm>
        </p:grpSpPr>
        <p:sp>
          <p:nvSpPr>
            <p:cNvPr id="10267" name="Rectangle 27"/>
            <p:cNvSpPr>
              <a:spLocks noChangeArrowheads="1"/>
            </p:cNvSpPr>
            <p:nvPr/>
          </p:nvSpPr>
          <p:spPr bwMode="auto">
            <a:xfrm>
              <a:off x="1056" y="2302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a</a:t>
              </a:r>
              <a:endParaRPr lang="en-US" sz="2400"/>
            </a:p>
          </p:txBody>
        </p:sp>
        <p:sp>
          <p:nvSpPr>
            <p:cNvPr id="10268" name="Rectangle 28"/>
            <p:cNvSpPr>
              <a:spLocks noChangeArrowheads="1"/>
            </p:cNvSpPr>
            <p:nvPr/>
          </p:nvSpPr>
          <p:spPr bwMode="auto">
            <a:xfrm>
              <a:off x="2064" y="2302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b</a:t>
              </a:r>
              <a:endParaRPr lang="en-US" sz="2400"/>
            </a:p>
          </p:txBody>
        </p:sp>
        <p:sp>
          <p:nvSpPr>
            <p:cNvPr id="10269" name="Rectangle 29"/>
            <p:cNvSpPr>
              <a:spLocks noChangeArrowheads="1"/>
            </p:cNvSpPr>
            <p:nvPr/>
          </p:nvSpPr>
          <p:spPr bwMode="auto">
            <a:xfrm>
              <a:off x="3072" y="2302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c</a:t>
              </a:r>
              <a:endParaRPr lang="en-US" sz="2400"/>
            </a:p>
          </p:txBody>
        </p:sp>
        <p:sp>
          <p:nvSpPr>
            <p:cNvPr id="10270" name="Rectangle 30"/>
            <p:cNvSpPr>
              <a:spLocks noChangeArrowheads="1"/>
            </p:cNvSpPr>
            <p:nvPr/>
          </p:nvSpPr>
          <p:spPr bwMode="auto">
            <a:xfrm>
              <a:off x="4080" y="2302"/>
              <a:ext cx="288" cy="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Verdana" pitchFamily="34" charset="0"/>
                </a:rPr>
                <a:t>d</a:t>
              </a:r>
              <a:endParaRPr lang="en-US" sz="2400"/>
            </a:p>
          </p:txBody>
        </p:sp>
      </p:grpSp>
      <p:grpSp>
        <p:nvGrpSpPr>
          <p:cNvPr id="8" name="Group 45"/>
          <p:cNvGrpSpPr>
            <a:grpSpLocks/>
          </p:cNvGrpSpPr>
          <p:nvPr/>
        </p:nvGrpSpPr>
        <p:grpSpPr bwMode="auto">
          <a:xfrm>
            <a:off x="3681442" y="3806825"/>
            <a:ext cx="4191000" cy="152400"/>
            <a:chOff x="1440" y="2064"/>
            <a:chExt cx="2640" cy="96"/>
          </a:xfrm>
        </p:grpSpPr>
        <p:grpSp>
          <p:nvGrpSpPr>
            <p:cNvPr id="9" name="Group 34"/>
            <p:cNvGrpSpPr>
              <a:grpSpLocks/>
            </p:cNvGrpSpPr>
            <p:nvPr/>
          </p:nvGrpSpPr>
          <p:grpSpPr bwMode="auto">
            <a:xfrm>
              <a:off x="1440" y="2064"/>
              <a:ext cx="624" cy="96"/>
              <a:chOff x="1008" y="2304"/>
              <a:chExt cx="624" cy="96"/>
            </a:xfrm>
          </p:grpSpPr>
          <p:sp>
            <p:nvSpPr>
              <p:cNvPr id="10275" name="Oval 35"/>
              <p:cNvSpPr>
                <a:spLocks noChangeArrowheads="1"/>
              </p:cNvSpPr>
              <p:nvPr/>
            </p:nvSpPr>
            <p:spPr bwMode="auto">
              <a:xfrm>
                <a:off x="1008" y="230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76" name="Line 36"/>
              <p:cNvSpPr>
                <a:spLocks noChangeShapeType="1"/>
              </p:cNvSpPr>
              <p:nvPr/>
            </p:nvSpPr>
            <p:spPr bwMode="auto">
              <a:xfrm>
                <a:off x="1056" y="2352"/>
                <a:ext cx="57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0" name="Group 37"/>
            <p:cNvGrpSpPr>
              <a:grpSpLocks/>
            </p:cNvGrpSpPr>
            <p:nvPr/>
          </p:nvGrpSpPr>
          <p:grpSpPr bwMode="auto">
            <a:xfrm>
              <a:off x="2448" y="2064"/>
              <a:ext cx="624" cy="96"/>
              <a:chOff x="1008" y="2304"/>
              <a:chExt cx="624" cy="96"/>
            </a:xfrm>
          </p:grpSpPr>
          <p:sp>
            <p:nvSpPr>
              <p:cNvPr id="10278" name="Oval 38"/>
              <p:cNvSpPr>
                <a:spLocks noChangeArrowheads="1"/>
              </p:cNvSpPr>
              <p:nvPr/>
            </p:nvSpPr>
            <p:spPr bwMode="auto">
              <a:xfrm>
                <a:off x="1008" y="230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79" name="Line 39"/>
              <p:cNvSpPr>
                <a:spLocks noChangeShapeType="1"/>
              </p:cNvSpPr>
              <p:nvPr/>
            </p:nvSpPr>
            <p:spPr bwMode="auto">
              <a:xfrm>
                <a:off x="1056" y="2352"/>
                <a:ext cx="57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" name="Group 40"/>
            <p:cNvGrpSpPr>
              <a:grpSpLocks/>
            </p:cNvGrpSpPr>
            <p:nvPr/>
          </p:nvGrpSpPr>
          <p:grpSpPr bwMode="auto">
            <a:xfrm>
              <a:off x="3456" y="2064"/>
              <a:ext cx="624" cy="96"/>
              <a:chOff x="1008" y="2304"/>
              <a:chExt cx="624" cy="96"/>
            </a:xfrm>
          </p:grpSpPr>
          <p:sp>
            <p:nvSpPr>
              <p:cNvPr id="10281" name="Oval 41"/>
              <p:cNvSpPr>
                <a:spLocks noChangeArrowheads="1"/>
              </p:cNvSpPr>
              <p:nvPr/>
            </p:nvSpPr>
            <p:spPr bwMode="auto">
              <a:xfrm>
                <a:off x="1008" y="230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82" name="Line 42"/>
              <p:cNvSpPr>
                <a:spLocks noChangeShapeType="1"/>
              </p:cNvSpPr>
              <p:nvPr/>
            </p:nvSpPr>
            <p:spPr bwMode="auto">
              <a:xfrm>
                <a:off x="1056" y="2352"/>
                <a:ext cx="57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10283" name="Text Box 43"/>
          <p:cNvSpPr txBox="1">
            <a:spLocks noChangeArrowheads="1"/>
          </p:cNvSpPr>
          <p:nvPr/>
        </p:nvSpPr>
        <p:spPr bwMode="auto">
          <a:xfrm>
            <a:off x="962052" y="43434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eaLnBrk="0" hangingPunct="0"/>
            <a:r>
              <a:rPr lang="en-US" sz="2400" dirty="0"/>
              <a:t>Each node contains a </a:t>
            </a:r>
            <a:r>
              <a:rPr lang="en-US" sz="2400" dirty="0">
                <a:solidFill>
                  <a:schemeClr val="tx2"/>
                </a:solidFill>
              </a:rPr>
              <a:t>value</a:t>
            </a:r>
            <a:endParaRPr lang="en-US" sz="2400" dirty="0"/>
          </a:p>
        </p:txBody>
      </p:sp>
      <p:sp>
        <p:nvSpPr>
          <p:cNvPr id="10284" name="Text Box 44"/>
          <p:cNvSpPr txBox="1">
            <a:spLocks noChangeArrowheads="1"/>
          </p:cNvSpPr>
          <p:nvPr/>
        </p:nvSpPr>
        <p:spPr bwMode="auto">
          <a:xfrm>
            <a:off x="1419252" y="47244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and a </a:t>
            </a:r>
            <a:r>
              <a:rPr lang="en-US" sz="2400">
                <a:solidFill>
                  <a:schemeClr val="tx2"/>
                </a:solidFill>
              </a:rPr>
              <a:t>link</a:t>
            </a:r>
            <a:r>
              <a:rPr lang="en-US" sz="2400"/>
              <a:t> (pointer or reference) to some other node</a:t>
            </a:r>
          </a:p>
        </p:txBody>
      </p:sp>
      <p:sp>
        <p:nvSpPr>
          <p:cNvPr id="10286" name="Text Box 46"/>
          <p:cNvSpPr txBox="1">
            <a:spLocks noChangeArrowheads="1"/>
          </p:cNvSpPr>
          <p:nvPr/>
        </p:nvSpPr>
        <p:spPr bwMode="auto">
          <a:xfrm>
            <a:off x="1419252" y="51816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/>
              <a:t>The last node contains a </a:t>
            </a:r>
            <a:r>
              <a:rPr lang="en-US" sz="2400" dirty="0">
                <a:solidFill>
                  <a:schemeClr val="tx2"/>
                </a:solidFill>
              </a:rPr>
              <a:t>null link</a:t>
            </a:r>
            <a:endParaRPr lang="en-US" sz="2400" dirty="0"/>
          </a:p>
        </p:txBody>
      </p:sp>
      <p:sp>
        <p:nvSpPr>
          <p:cNvPr id="10287" name="Oval 47"/>
          <p:cNvSpPr>
            <a:spLocks noChangeArrowheads="1"/>
          </p:cNvSpPr>
          <p:nvPr/>
        </p:nvSpPr>
        <p:spPr bwMode="auto">
          <a:xfrm>
            <a:off x="8482042" y="3810000"/>
            <a:ext cx="152400" cy="1524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288" name="Text Box 48"/>
          <p:cNvSpPr txBox="1">
            <a:spLocks noChangeArrowheads="1"/>
          </p:cNvSpPr>
          <p:nvPr/>
        </p:nvSpPr>
        <p:spPr bwMode="auto">
          <a:xfrm>
            <a:off x="1419252" y="5638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The list may have a </a:t>
            </a:r>
            <a:r>
              <a:rPr lang="en-US" sz="2400">
                <a:solidFill>
                  <a:schemeClr val="tx2"/>
                </a:solidFill>
              </a:rPr>
              <a:t>header</a:t>
            </a:r>
            <a:endParaRPr lang="en-US" sz="2400"/>
          </a:p>
        </p:txBody>
      </p:sp>
      <p:grpSp>
        <p:nvGrpSpPr>
          <p:cNvPr id="12" name="Group 55"/>
          <p:cNvGrpSpPr>
            <a:grpSpLocks/>
          </p:cNvGrpSpPr>
          <p:nvPr/>
        </p:nvGrpSpPr>
        <p:grpSpPr bwMode="auto">
          <a:xfrm>
            <a:off x="1014442" y="2971800"/>
            <a:ext cx="1981200" cy="762000"/>
            <a:chOff x="192" y="1872"/>
            <a:chExt cx="1248" cy="480"/>
          </a:xfrm>
        </p:grpSpPr>
        <p:grpSp>
          <p:nvGrpSpPr>
            <p:cNvPr id="13" name="Group 49"/>
            <p:cNvGrpSpPr>
              <a:grpSpLocks/>
            </p:cNvGrpSpPr>
            <p:nvPr/>
          </p:nvGrpSpPr>
          <p:grpSpPr bwMode="auto">
            <a:xfrm>
              <a:off x="960" y="1920"/>
              <a:ext cx="480" cy="432"/>
              <a:chOff x="432" y="2352"/>
              <a:chExt cx="480" cy="432"/>
            </a:xfrm>
          </p:grpSpPr>
          <p:grpSp>
            <p:nvGrpSpPr>
              <p:cNvPr id="14" name="Group 50"/>
              <p:cNvGrpSpPr>
                <a:grpSpLocks/>
              </p:cNvGrpSpPr>
              <p:nvPr/>
            </p:nvGrpSpPr>
            <p:grpSpPr bwMode="auto">
              <a:xfrm>
                <a:off x="432" y="2352"/>
                <a:ext cx="288" cy="240"/>
                <a:chOff x="960" y="1584"/>
                <a:chExt cx="288" cy="240"/>
              </a:xfrm>
            </p:grpSpPr>
            <p:sp>
              <p:nvSpPr>
                <p:cNvPr id="10291" name="Oval 51"/>
                <p:cNvSpPr>
                  <a:spLocks noChangeArrowheads="1"/>
                </p:cNvSpPr>
                <p:nvPr/>
              </p:nvSpPr>
              <p:spPr bwMode="auto">
                <a:xfrm>
                  <a:off x="1056" y="1632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292" name="Rectangle 52"/>
                <p:cNvSpPr>
                  <a:spLocks noChangeArrowheads="1"/>
                </p:cNvSpPr>
                <p:nvPr/>
              </p:nvSpPr>
              <p:spPr bwMode="auto">
                <a:xfrm>
                  <a:off x="960" y="1584"/>
                  <a:ext cx="288" cy="2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0293" name="Line 53"/>
              <p:cNvSpPr>
                <a:spLocks noChangeShapeType="1"/>
              </p:cNvSpPr>
              <p:nvPr/>
            </p:nvSpPr>
            <p:spPr bwMode="auto">
              <a:xfrm>
                <a:off x="576" y="2448"/>
                <a:ext cx="336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0294" name="Text Box 54"/>
            <p:cNvSpPr txBox="1">
              <a:spLocks noChangeArrowheads="1"/>
            </p:cNvSpPr>
            <p:nvPr/>
          </p:nvSpPr>
          <p:spPr bwMode="auto">
            <a:xfrm>
              <a:off x="192" y="1872"/>
              <a:ext cx="8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dirty="0" err="1">
                  <a:latin typeface="Verdana" pitchFamily="34" charset="0"/>
                </a:rPr>
                <a:t>myList</a:t>
              </a:r>
              <a:endParaRPr lang="en-US" sz="2400" dirty="0"/>
            </a:p>
          </p:txBody>
        </p:sp>
      </p:grpSp>
      <p:sp>
        <p:nvSpPr>
          <p:cNvPr id="47" name="Footer Placeholder 4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3" grpId="0" autoUpdateAnimBg="0"/>
      <p:bldP spid="10284" grpId="0" autoUpdateAnimBg="0"/>
      <p:bldP spid="10286" grpId="0" autoUpdateAnimBg="0"/>
      <p:bldP spid="10287" grpId="0" animBg="1"/>
      <p:bldP spid="1028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59A9E-26F2-46F8-88D0-F124E5478251}" type="slidenum">
              <a:rPr lang="en-US"/>
              <a:pPr/>
              <a:t>5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terminology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94" y="1752600"/>
            <a:ext cx="8001000" cy="4572000"/>
          </a:xfrm>
        </p:spPr>
        <p:txBody>
          <a:bodyPr/>
          <a:lstStyle/>
          <a:p>
            <a:r>
              <a:rPr lang="en-US" dirty="0"/>
              <a:t>A node’s </a:t>
            </a:r>
            <a:r>
              <a:rPr lang="en-US" dirty="0">
                <a:solidFill>
                  <a:schemeClr val="tx2"/>
                </a:solidFill>
              </a:rPr>
              <a:t>successor</a:t>
            </a:r>
            <a:r>
              <a:rPr lang="en-US" dirty="0"/>
              <a:t> is the next node in the sequence</a:t>
            </a:r>
          </a:p>
          <a:p>
            <a:pPr lvl="1"/>
            <a:r>
              <a:rPr lang="en-US" dirty="0"/>
              <a:t>The last node has no successor</a:t>
            </a:r>
          </a:p>
          <a:p>
            <a:r>
              <a:rPr lang="en-US" dirty="0"/>
              <a:t>A node’s </a:t>
            </a:r>
            <a:r>
              <a:rPr lang="en-US" dirty="0">
                <a:solidFill>
                  <a:schemeClr val="tx2"/>
                </a:solidFill>
              </a:rPr>
              <a:t>predecessor</a:t>
            </a:r>
            <a:r>
              <a:rPr lang="en-US" dirty="0"/>
              <a:t> is the previous node in the sequence</a:t>
            </a:r>
          </a:p>
          <a:p>
            <a:pPr lvl="1"/>
            <a:r>
              <a:rPr lang="en-US" dirty="0"/>
              <a:t>The first node has no predecessor</a:t>
            </a:r>
          </a:p>
          <a:p>
            <a:r>
              <a:rPr lang="en-US" dirty="0"/>
              <a:t>A list’s </a:t>
            </a:r>
            <a:r>
              <a:rPr lang="en-US" dirty="0">
                <a:solidFill>
                  <a:schemeClr val="tx2"/>
                </a:solidFill>
              </a:rPr>
              <a:t>length</a:t>
            </a:r>
            <a:r>
              <a:rPr lang="en-US" dirty="0"/>
              <a:t> is the number of elements in it</a:t>
            </a:r>
          </a:p>
          <a:p>
            <a:pPr lvl="1"/>
            <a:r>
              <a:rPr lang="en-US" dirty="0"/>
              <a:t>A list may be </a:t>
            </a:r>
            <a:r>
              <a:rPr lang="en-US" dirty="0">
                <a:solidFill>
                  <a:schemeClr val="tx2"/>
                </a:solidFill>
              </a:rPr>
              <a:t>empty</a:t>
            </a:r>
            <a:r>
              <a:rPr lang="en-US" dirty="0"/>
              <a:t> (contain no elements)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B70C-DC9F-4FA0-B172-A293D455614B}" type="slidenum">
              <a:rPr lang="en-US"/>
              <a:pPr/>
              <a:t>6</a:t>
            </a:fld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Pointers and references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1285860"/>
            <a:ext cx="8215338" cy="5267348"/>
          </a:xfrm>
        </p:spPr>
        <p:txBody>
          <a:bodyPr>
            <a:noAutofit/>
          </a:bodyPr>
          <a:lstStyle/>
          <a:p>
            <a:r>
              <a:rPr lang="en-US" sz="2400" dirty="0">
                <a:latin typeface="+mj-lt"/>
              </a:rPr>
              <a:t>In C and C++ we have “pointers,” while in Java we have “</a:t>
            </a:r>
            <a:r>
              <a:rPr lang="en-US" sz="2400" dirty="0" smtClean="0">
                <a:latin typeface="+mj-lt"/>
              </a:rPr>
              <a:t>references”</a:t>
            </a:r>
          </a:p>
          <a:p>
            <a:r>
              <a:rPr lang="en-US" sz="2400" dirty="0" smtClean="0">
                <a:latin typeface="+mj-lt"/>
              </a:rPr>
              <a:t>These </a:t>
            </a:r>
            <a:r>
              <a:rPr lang="en-US" sz="2400" dirty="0">
                <a:latin typeface="+mj-lt"/>
              </a:rPr>
              <a:t>are essentially the same </a:t>
            </a:r>
            <a:r>
              <a:rPr lang="en-US" sz="2400" dirty="0" smtClean="0">
                <a:latin typeface="+mj-lt"/>
              </a:rPr>
              <a:t>thing</a:t>
            </a:r>
          </a:p>
          <a:p>
            <a:r>
              <a:rPr lang="en-US" sz="2400" dirty="0" smtClean="0">
                <a:latin typeface="+mj-lt"/>
              </a:rPr>
              <a:t>The </a:t>
            </a:r>
            <a:r>
              <a:rPr lang="en-US" sz="2400" dirty="0">
                <a:latin typeface="+mj-lt"/>
              </a:rPr>
              <a:t>difference is that C and C++ allow you to modify pointers in arbitrary ways, and to point to </a:t>
            </a:r>
            <a:r>
              <a:rPr lang="en-US" sz="2400" dirty="0" smtClean="0">
                <a:latin typeface="+mj-lt"/>
              </a:rPr>
              <a:t>anything</a:t>
            </a:r>
          </a:p>
          <a:p>
            <a:r>
              <a:rPr lang="en-US" sz="2400" dirty="0" smtClean="0">
                <a:latin typeface="+mj-lt"/>
              </a:rPr>
              <a:t>In </a:t>
            </a:r>
            <a:r>
              <a:rPr lang="en-US" sz="2400" dirty="0">
                <a:latin typeface="+mj-lt"/>
              </a:rPr>
              <a:t>Java, a reference is more of a “black box,” or </a:t>
            </a:r>
            <a:r>
              <a:rPr lang="en-US" sz="2400" dirty="0" smtClean="0">
                <a:latin typeface="+mj-lt"/>
              </a:rPr>
              <a:t>ADT Available </a:t>
            </a:r>
            <a:r>
              <a:rPr lang="en-US" sz="2400" dirty="0">
                <a:latin typeface="+mj-lt"/>
              </a:rPr>
              <a:t>operations are:</a:t>
            </a:r>
          </a:p>
          <a:p>
            <a:pPr lvl="3"/>
            <a:r>
              <a:rPr lang="en-US" sz="2400" dirty="0">
                <a:latin typeface="+mj-lt"/>
              </a:rPr>
              <a:t>dereference (“follow”)</a:t>
            </a:r>
          </a:p>
          <a:p>
            <a:pPr lvl="3"/>
            <a:r>
              <a:rPr lang="en-US" sz="2400" dirty="0">
                <a:latin typeface="+mj-lt"/>
              </a:rPr>
              <a:t>copy</a:t>
            </a:r>
          </a:p>
          <a:p>
            <a:pPr lvl="3"/>
            <a:r>
              <a:rPr lang="en-US" sz="2400" dirty="0">
                <a:latin typeface="+mj-lt"/>
              </a:rPr>
              <a:t>compare for </a:t>
            </a:r>
            <a:r>
              <a:rPr lang="en-US" sz="2400" dirty="0" smtClean="0">
                <a:latin typeface="+mj-lt"/>
              </a:rPr>
              <a:t>equality</a:t>
            </a:r>
          </a:p>
          <a:p>
            <a:r>
              <a:rPr lang="en-US" sz="2400" dirty="0" smtClean="0">
                <a:latin typeface="+mj-lt"/>
              </a:rPr>
              <a:t>There </a:t>
            </a:r>
            <a:r>
              <a:rPr lang="en-US" sz="2400" dirty="0">
                <a:latin typeface="+mj-lt"/>
              </a:rPr>
              <a:t>are constraints on what kind of thing is referenced: for example, a reference to an </a:t>
            </a:r>
            <a:r>
              <a:rPr lang="en-US" sz="2400" b="1" dirty="0">
                <a:latin typeface="+mj-lt"/>
              </a:rPr>
              <a:t>array of </a:t>
            </a:r>
            <a:r>
              <a:rPr lang="en-US" sz="2400" b="1" dirty="0" err="1">
                <a:latin typeface="+mj-lt"/>
              </a:rPr>
              <a:t>int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dirty="0">
                <a:latin typeface="+mj-lt"/>
              </a:rPr>
              <a:t>can </a:t>
            </a:r>
            <a:r>
              <a:rPr lang="en-US" sz="2400" i="1" dirty="0">
                <a:latin typeface="+mj-lt"/>
              </a:rPr>
              <a:t>only</a:t>
            </a:r>
            <a:r>
              <a:rPr lang="en-US" sz="2400" dirty="0">
                <a:latin typeface="+mj-lt"/>
              </a:rPr>
              <a:t> refer to an </a:t>
            </a:r>
            <a:r>
              <a:rPr lang="en-US" sz="2400" b="1" dirty="0">
                <a:latin typeface="+mj-lt"/>
              </a:rPr>
              <a:t>array of </a:t>
            </a:r>
            <a:r>
              <a:rPr lang="en-US" sz="2400" b="1" dirty="0" err="1">
                <a:latin typeface="+mj-lt"/>
              </a:rPr>
              <a:t>int</a:t>
            </a:r>
            <a:r>
              <a:rPr lang="en-US" sz="2400" b="1" dirty="0">
                <a:latin typeface="+mj-lt"/>
              </a:rPr>
              <a:t>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List Implementation using Linked Lists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Linked list  </a:t>
            </a:r>
          </a:p>
          <a:p>
            <a:pPr lvl="1"/>
            <a:r>
              <a:rPr lang="en-US" dirty="0" smtClean="0"/>
              <a:t>Linear collection of self-referential class objects, called nodes</a:t>
            </a:r>
          </a:p>
          <a:p>
            <a:pPr lvl="1"/>
            <a:r>
              <a:rPr lang="en-US" dirty="0" smtClean="0"/>
              <a:t>Connected by pointer links</a:t>
            </a:r>
          </a:p>
          <a:p>
            <a:pPr lvl="1"/>
            <a:r>
              <a:rPr lang="en-US" dirty="0" smtClean="0"/>
              <a:t>Accessed via a pointer to the first node of the list</a:t>
            </a:r>
          </a:p>
          <a:p>
            <a:pPr lvl="1"/>
            <a:r>
              <a:rPr lang="en-US" dirty="0" smtClean="0"/>
              <a:t>Link pointer in the last node is set to null to mark the list’s end</a:t>
            </a:r>
          </a:p>
          <a:p>
            <a:r>
              <a:rPr lang="en-US" dirty="0" smtClean="0"/>
              <a:t>Use a linked list instead of an array when</a:t>
            </a:r>
          </a:p>
          <a:p>
            <a:pPr lvl="1"/>
            <a:r>
              <a:rPr lang="en-US" dirty="0" smtClean="0"/>
              <a:t>You have an unpredictable number of data elements</a:t>
            </a:r>
          </a:p>
          <a:p>
            <a:pPr lvl="1"/>
            <a:r>
              <a:rPr lang="en-US" dirty="0" smtClean="0"/>
              <a:t>You want to insert and delete quickly.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Self-Referential Class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2669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/>
              <a:t>Self-referential structures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Class that contains a pointer to a class of the same type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Can be linked together to form useful data structures such as lists, queues, stacks and trees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Terminated with a </a:t>
            </a:r>
            <a:r>
              <a:rPr lang="en-US" sz="1800" b="1" dirty="0" smtClean="0">
                <a:latin typeface="Courier New" pitchFamily="49" charset="0"/>
              </a:rPr>
              <a:t>NULL</a:t>
            </a:r>
            <a:r>
              <a:rPr lang="en-US" sz="1800" dirty="0" smtClean="0"/>
              <a:t>  reference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Diagram of two self-referential class objects linked together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8</a:t>
            </a:fld>
            <a:endParaRPr lang="en-GB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1785918" y="3500438"/>
            <a:ext cx="6303963" cy="1304925"/>
            <a:chOff x="1632" y="1968"/>
            <a:chExt cx="3971" cy="822"/>
          </a:xfrm>
        </p:grpSpPr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1949" y="2093"/>
              <a:ext cx="240" cy="230"/>
              <a:chOff x="0" y="0"/>
              <a:chExt cx="20000" cy="20000"/>
            </a:xfrm>
          </p:grpSpPr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0" y="0"/>
                <a:ext cx="20000" cy="20000"/>
              </a:xfrm>
              <a:custGeom>
                <a:avLst/>
                <a:gdLst/>
                <a:ahLst/>
                <a:cxnLst>
                  <a:cxn ang="0">
                    <a:pos x="19944" y="0"/>
                  </a:cxn>
                  <a:cxn ang="0">
                    <a:pos x="19944" y="19944"/>
                  </a:cxn>
                  <a:cxn ang="0">
                    <a:pos x="0" y="19944"/>
                  </a:cxn>
                  <a:cxn ang="0">
                    <a:pos x="0" y="0"/>
                  </a:cxn>
                  <a:cxn ang="0">
                    <a:pos x="19944" y="0"/>
                  </a:cxn>
                </a:cxnLst>
                <a:rect l="0" t="0" r="r" b="b"/>
                <a:pathLst>
                  <a:path w="20000" h="20000">
                    <a:moveTo>
                      <a:pt x="19944" y="0"/>
                    </a:moveTo>
                    <a:lnTo>
                      <a:pt x="19944" y="19944"/>
                    </a:lnTo>
                    <a:lnTo>
                      <a:pt x="0" y="19944"/>
                    </a:lnTo>
                    <a:lnTo>
                      <a:pt x="0" y="0"/>
                    </a:lnTo>
                    <a:lnTo>
                      <a:pt x="199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" name="Oval 7"/>
              <p:cNvSpPr>
                <a:spLocks noChangeArrowheads="1"/>
              </p:cNvSpPr>
              <p:nvPr/>
            </p:nvSpPr>
            <p:spPr bwMode="auto">
              <a:xfrm>
                <a:off x="8278" y="8333"/>
                <a:ext cx="3388" cy="3389"/>
              </a:xfrm>
              <a:prstGeom prst="ellipse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064" y="2208"/>
              <a:ext cx="762" cy="1"/>
            </a:xfrm>
            <a:custGeom>
              <a:avLst/>
              <a:gdLst/>
              <a:ahLst/>
              <a:cxnLst>
                <a:cxn ang="0">
                  <a:pos x="19970" y="0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1997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 type="triangle" w="med" len="sm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832" y="2112"/>
              <a:ext cx="220" cy="230"/>
            </a:xfrm>
            <a:custGeom>
              <a:avLst/>
              <a:gdLst/>
              <a:ahLst/>
              <a:cxnLst>
                <a:cxn ang="0">
                  <a:pos x="19944" y="0"/>
                </a:cxn>
                <a:cxn ang="0">
                  <a:pos x="19944" y="19944"/>
                </a:cxn>
                <a:cxn ang="0">
                  <a:pos x="0" y="19944"/>
                </a:cxn>
                <a:cxn ang="0">
                  <a:pos x="0" y="0"/>
                </a:cxn>
                <a:cxn ang="0">
                  <a:pos x="19944" y="0"/>
                </a:cxn>
              </a:cxnLst>
              <a:rect l="0" t="0" r="r" b="b"/>
              <a:pathLst>
                <a:path w="20000" h="20000">
                  <a:moveTo>
                    <a:pt x="19944" y="0"/>
                  </a:moveTo>
                  <a:lnTo>
                    <a:pt x="19944" y="19944"/>
                  </a:lnTo>
                  <a:lnTo>
                    <a:pt x="0" y="19944"/>
                  </a:lnTo>
                  <a:lnTo>
                    <a:pt x="0" y="0"/>
                  </a:lnTo>
                  <a:lnTo>
                    <a:pt x="19944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2832" y="2160"/>
              <a:ext cx="236" cy="1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ct val="72000"/>
                </a:lnSpc>
              </a:pPr>
              <a:endParaRPr lang="en-US" sz="500" b="1">
                <a:latin typeface="Arial" charset="0"/>
              </a:endParaRPr>
            </a:p>
            <a:p>
              <a:pPr algn="ctr">
                <a:lnSpc>
                  <a:spcPct val="72000"/>
                </a:lnSpc>
              </a:pPr>
              <a:r>
                <a:rPr lang="en-US" sz="1400" b="1">
                  <a:latin typeface="Arial" charset="0"/>
                </a:rPr>
                <a:t>100</a:t>
              </a:r>
              <a:endParaRPr lang="en-US" sz="1400" b="1" noProof="1">
                <a:latin typeface="Arial" charset="0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052" y="2112"/>
              <a:ext cx="220" cy="230"/>
            </a:xfrm>
            <a:custGeom>
              <a:avLst/>
              <a:gdLst/>
              <a:ahLst/>
              <a:cxnLst>
                <a:cxn ang="0">
                  <a:pos x="19944" y="0"/>
                </a:cxn>
                <a:cxn ang="0">
                  <a:pos x="19944" y="19944"/>
                </a:cxn>
                <a:cxn ang="0">
                  <a:pos x="0" y="19944"/>
                </a:cxn>
                <a:cxn ang="0">
                  <a:pos x="0" y="0"/>
                </a:cxn>
                <a:cxn ang="0">
                  <a:pos x="19944" y="0"/>
                </a:cxn>
              </a:cxnLst>
              <a:rect l="0" t="0" r="r" b="b"/>
              <a:pathLst>
                <a:path w="20000" h="20000">
                  <a:moveTo>
                    <a:pt x="19944" y="0"/>
                  </a:moveTo>
                  <a:lnTo>
                    <a:pt x="19944" y="19944"/>
                  </a:lnTo>
                  <a:lnTo>
                    <a:pt x="0" y="19944"/>
                  </a:lnTo>
                  <a:lnTo>
                    <a:pt x="0" y="0"/>
                  </a:lnTo>
                  <a:lnTo>
                    <a:pt x="19944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143" y="2208"/>
              <a:ext cx="37" cy="39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193" y="2227"/>
              <a:ext cx="821" cy="1"/>
            </a:xfrm>
            <a:custGeom>
              <a:avLst/>
              <a:gdLst/>
              <a:ahLst/>
              <a:cxnLst>
                <a:cxn ang="0">
                  <a:pos x="19970" y="0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1997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 type="triangle" w="med" len="sm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3360" y="2592"/>
              <a:ext cx="2243" cy="198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cs typeface="Times New Roman" pitchFamily="18" charset="0"/>
                </a:rPr>
                <a:t>NULL pointer (points to nothing)</a:t>
              </a:r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1632" y="2592"/>
              <a:ext cx="1536" cy="198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cs typeface="Times New Roman" pitchFamily="18" charset="0"/>
                </a:rPr>
                <a:t>Data member and pointer</a:t>
              </a:r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2112" y="2352"/>
              <a:ext cx="672" cy="24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 flipV="1">
              <a:off x="2880" y="2361"/>
              <a:ext cx="249" cy="231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4464" y="2112"/>
              <a:ext cx="220" cy="230"/>
            </a:xfrm>
            <a:custGeom>
              <a:avLst/>
              <a:gdLst/>
              <a:ahLst/>
              <a:cxnLst>
                <a:cxn ang="0">
                  <a:pos x="19944" y="0"/>
                </a:cxn>
                <a:cxn ang="0">
                  <a:pos x="19944" y="19944"/>
                </a:cxn>
                <a:cxn ang="0">
                  <a:pos x="0" y="19944"/>
                </a:cxn>
                <a:cxn ang="0">
                  <a:pos x="0" y="0"/>
                </a:cxn>
                <a:cxn ang="0">
                  <a:pos x="19944" y="0"/>
                </a:cxn>
              </a:cxnLst>
              <a:rect l="0" t="0" r="r" b="b"/>
              <a:pathLst>
                <a:path w="20000" h="20000">
                  <a:moveTo>
                    <a:pt x="19944" y="0"/>
                  </a:moveTo>
                  <a:lnTo>
                    <a:pt x="19944" y="19944"/>
                  </a:lnTo>
                  <a:lnTo>
                    <a:pt x="0" y="19944"/>
                  </a:lnTo>
                  <a:lnTo>
                    <a:pt x="0" y="0"/>
                  </a:lnTo>
                  <a:lnTo>
                    <a:pt x="19944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4464" y="2160"/>
              <a:ext cx="236" cy="1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ct val="72000"/>
                </a:lnSpc>
              </a:pPr>
              <a:endParaRPr lang="en-US" sz="500" b="1">
                <a:latin typeface="Arial" charset="0"/>
              </a:endParaRPr>
            </a:p>
            <a:p>
              <a:pPr algn="ctr">
                <a:lnSpc>
                  <a:spcPct val="72000"/>
                </a:lnSpc>
              </a:pPr>
              <a:r>
                <a:rPr lang="en-US" sz="1400" b="1">
                  <a:latin typeface="Arial" charset="0"/>
                </a:rPr>
                <a:t>500</a:t>
              </a:r>
              <a:endParaRPr lang="en-US" sz="1400" b="1" noProof="1">
                <a:latin typeface="Arial" charset="0"/>
              </a:endParaRPr>
            </a:p>
          </p:txBody>
        </p:sp>
        <p:grpSp>
          <p:nvGrpSpPr>
            <p:cNvPr id="20" name="Group 20"/>
            <p:cNvGrpSpPr>
              <a:grpSpLocks/>
            </p:cNvGrpSpPr>
            <p:nvPr/>
          </p:nvGrpSpPr>
          <p:grpSpPr bwMode="auto">
            <a:xfrm>
              <a:off x="4684" y="2112"/>
              <a:ext cx="220" cy="230"/>
              <a:chOff x="0" y="0"/>
              <a:chExt cx="20000" cy="20000"/>
            </a:xfrm>
          </p:grpSpPr>
          <p:sp>
            <p:nvSpPr>
              <p:cNvPr id="32" name="Freeform 21"/>
              <p:cNvSpPr>
                <a:spLocks/>
              </p:cNvSpPr>
              <p:nvPr/>
            </p:nvSpPr>
            <p:spPr bwMode="auto">
              <a:xfrm>
                <a:off x="0" y="0"/>
                <a:ext cx="20000" cy="20000"/>
              </a:xfrm>
              <a:custGeom>
                <a:avLst/>
                <a:gdLst/>
                <a:ahLst/>
                <a:cxnLst>
                  <a:cxn ang="0">
                    <a:pos x="19944" y="0"/>
                  </a:cxn>
                  <a:cxn ang="0">
                    <a:pos x="19944" y="19944"/>
                  </a:cxn>
                  <a:cxn ang="0">
                    <a:pos x="0" y="19944"/>
                  </a:cxn>
                  <a:cxn ang="0">
                    <a:pos x="0" y="0"/>
                  </a:cxn>
                  <a:cxn ang="0">
                    <a:pos x="19944" y="0"/>
                  </a:cxn>
                </a:cxnLst>
                <a:rect l="0" t="0" r="r" b="b"/>
                <a:pathLst>
                  <a:path w="20000" h="20000">
                    <a:moveTo>
                      <a:pt x="19944" y="0"/>
                    </a:moveTo>
                    <a:lnTo>
                      <a:pt x="19944" y="19944"/>
                    </a:lnTo>
                    <a:lnTo>
                      <a:pt x="0" y="19944"/>
                    </a:lnTo>
                    <a:lnTo>
                      <a:pt x="0" y="0"/>
                    </a:lnTo>
                    <a:lnTo>
                      <a:pt x="199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Oval 22"/>
              <p:cNvSpPr>
                <a:spLocks noChangeArrowheads="1"/>
              </p:cNvSpPr>
              <p:nvPr/>
            </p:nvSpPr>
            <p:spPr bwMode="auto">
              <a:xfrm>
                <a:off x="8280" y="8333"/>
                <a:ext cx="3388" cy="3389"/>
              </a:xfrm>
              <a:prstGeom prst="ellipse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1" name="Group 23"/>
            <p:cNvGrpSpPr>
              <a:grpSpLocks/>
            </p:cNvGrpSpPr>
            <p:nvPr/>
          </p:nvGrpSpPr>
          <p:grpSpPr bwMode="auto">
            <a:xfrm>
              <a:off x="4800" y="2208"/>
              <a:ext cx="336" cy="288"/>
              <a:chOff x="3696" y="1776"/>
              <a:chExt cx="336" cy="288"/>
            </a:xfrm>
          </p:grpSpPr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>
                <a:off x="3696" y="1776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grpSp>
            <p:nvGrpSpPr>
              <p:cNvPr id="27" name="Group 25"/>
              <p:cNvGrpSpPr>
                <a:grpSpLocks/>
              </p:cNvGrpSpPr>
              <p:nvPr/>
            </p:nvGrpSpPr>
            <p:grpSpPr bwMode="auto">
              <a:xfrm>
                <a:off x="3792" y="1968"/>
                <a:ext cx="240" cy="96"/>
                <a:chOff x="2928" y="2880"/>
                <a:chExt cx="240" cy="96"/>
              </a:xfrm>
            </p:grpSpPr>
            <p:sp>
              <p:nvSpPr>
                <p:cNvPr id="29" name="Line 26"/>
                <p:cNvSpPr>
                  <a:spLocks noChangeShapeType="1"/>
                </p:cNvSpPr>
                <p:nvPr/>
              </p:nvSpPr>
              <p:spPr bwMode="auto">
                <a:xfrm>
                  <a:off x="2928" y="2880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30" name="Line 2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31" name="Line 28"/>
                <p:cNvSpPr>
                  <a:spLocks noChangeShapeType="1"/>
                </p:cNvSpPr>
                <p:nvPr/>
              </p:nvSpPr>
              <p:spPr bwMode="auto">
                <a:xfrm>
                  <a:off x="3024" y="2976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28" name="Line 29"/>
              <p:cNvSpPr>
                <a:spLocks noChangeShapeType="1"/>
              </p:cNvSpPr>
              <p:nvPr/>
            </p:nvSpPr>
            <p:spPr bwMode="auto">
              <a:xfrm>
                <a:off x="3936" y="1776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22" name="Rectangle 30"/>
            <p:cNvSpPr>
              <a:spLocks noChangeArrowheads="1"/>
            </p:cNvSpPr>
            <p:nvPr/>
          </p:nvSpPr>
          <p:spPr bwMode="auto">
            <a:xfrm>
              <a:off x="4032" y="2160"/>
              <a:ext cx="2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72000"/>
                </a:lnSpc>
              </a:pPr>
              <a:r>
                <a:rPr lang="en-US" sz="1400" b="1">
                  <a:latin typeface="Arial" charset="0"/>
                </a:rPr>
                <a:t>…</a:t>
              </a:r>
              <a:endParaRPr lang="en-US" sz="1400" b="1" noProof="1">
                <a:latin typeface="Arial" charset="0"/>
              </a:endParaRPr>
            </a:p>
          </p:txBody>
        </p:sp>
        <p:sp>
          <p:nvSpPr>
            <p:cNvPr id="23" name="Line 31"/>
            <p:cNvSpPr>
              <a:spLocks noChangeShapeType="1"/>
            </p:cNvSpPr>
            <p:nvPr/>
          </p:nvSpPr>
          <p:spPr bwMode="auto">
            <a:xfrm flipV="1">
              <a:off x="4224" y="2304"/>
              <a:ext cx="528" cy="288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24" name="Rectangle 32"/>
            <p:cNvSpPr>
              <a:spLocks noChangeArrowheads="1"/>
            </p:cNvSpPr>
            <p:nvPr/>
          </p:nvSpPr>
          <p:spPr bwMode="auto">
            <a:xfrm>
              <a:off x="2832" y="1968"/>
              <a:ext cx="236" cy="1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ct val="72000"/>
                </a:lnSpc>
              </a:pPr>
              <a:endParaRPr lang="en-US" sz="500" b="1">
                <a:latin typeface="Arial" charset="0"/>
              </a:endParaRPr>
            </a:p>
            <a:p>
              <a:pPr algn="ctr">
                <a:lnSpc>
                  <a:spcPct val="72000"/>
                </a:lnSpc>
              </a:pPr>
              <a:r>
                <a:rPr lang="en-US" sz="1400" b="1">
                  <a:latin typeface="Arial" charset="0"/>
                </a:rPr>
                <a:t>3</a:t>
              </a:r>
              <a:endParaRPr lang="en-US" sz="1400" b="1" noProof="1">
                <a:latin typeface="Arial" charset="0"/>
              </a:endParaRPr>
            </a:p>
          </p:txBody>
        </p:sp>
        <p:sp>
          <p:nvSpPr>
            <p:cNvPr id="25" name="Rectangle 33"/>
            <p:cNvSpPr>
              <a:spLocks noChangeArrowheads="1"/>
            </p:cNvSpPr>
            <p:nvPr/>
          </p:nvSpPr>
          <p:spPr bwMode="auto">
            <a:xfrm>
              <a:off x="4464" y="1968"/>
              <a:ext cx="236" cy="1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ct val="72000"/>
                </a:lnSpc>
              </a:pPr>
              <a:endParaRPr lang="en-US" sz="500" b="1">
                <a:latin typeface="Arial" charset="0"/>
              </a:endParaRPr>
            </a:p>
            <a:p>
              <a:pPr algn="ctr">
                <a:lnSpc>
                  <a:spcPct val="72000"/>
                </a:lnSpc>
              </a:pPr>
              <a:r>
                <a:rPr lang="en-US" sz="1400" b="1">
                  <a:latin typeface="Arial" charset="0"/>
                </a:rPr>
                <a:t>2</a:t>
              </a:r>
              <a:endParaRPr lang="en-US" sz="1400" b="1" noProof="1">
                <a:latin typeface="Arial" charset="0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2928926" y="5072074"/>
            <a:ext cx="3000396" cy="978729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US" sz="1600" b="1" dirty="0" smtClean="0">
                <a:latin typeface="Courier New" pitchFamily="49" charset="0"/>
              </a:rPr>
              <a:t>class node { </a:t>
            </a:r>
            <a:br>
              <a:rPr lang="en-US" sz="1600" b="1" dirty="0" smtClean="0">
                <a:latin typeface="Courier New" pitchFamily="49" charset="0"/>
              </a:rPr>
            </a:br>
            <a:r>
              <a:rPr lang="en-US" sz="1600" b="1" dirty="0" smtClean="0">
                <a:latin typeface="Courier New" pitchFamily="49" charset="0"/>
              </a:rPr>
              <a:t>   </a:t>
            </a:r>
            <a:r>
              <a:rPr lang="en-US" sz="1600" b="1" dirty="0" err="1" smtClean="0">
                <a:latin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</a:rPr>
              <a:t> data;</a:t>
            </a:r>
            <a:br>
              <a:rPr lang="en-US" sz="1600" b="1" dirty="0" smtClean="0">
                <a:latin typeface="Courier New" pitchFamily="49" charset="0"/>
              </a:rPr>
            </a:br>
            <a:r>
              <a:rPr lang="en-US" sz="1600" b="1" dirty="0" smtClean="0">
                <a:latin typeface="Courier New" pitchFamily="49" charset="0"/>
              </a:rPr>
              <a:t>   node next;</a:t>
            </a:r>
            <a:br>
              <a:rPr lang="en-US" sz="1600" b="1" dirty="0" smtClean="0">
                <a:latin typeface="Courier New" pitchFamily="49" charset="0"/>
              </a:rPr>
            </a:br>
            <a:r>
              <a:rPr lang="en-US" sz="1600" b="1" dirty="0" smtClean="0">
                <a:latin typeface="Courier New" pitchFamily="49" charset="0"/>
              </a:rPr>
              <a:t>…}</a:t>
            </a:r>
            <a:endParaRPr lang="en-US" sz="1600" b="1" dirty="0">
              <a:latin typeface="Courier New" pitchFamily="49" charset="0"/>
            </a:endParaRPr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186C-49C1-4BAC-96B8-DC897366BBDC}" type="slidenum">
              <a:rPr lang="en-US"/>
              <a:pPr/>
              <a:t>9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references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keyword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new</a:t>
            </a:r>
            <a:r>
              <a:rPr lang="en-US" dirty="0"/>
              <a:t> creates a new object, but also returns a </a:t>
            </a:r>
            <a:r>
              <a:rPr lang="en-US" i="1" dirty="0"/>
              <a:t>reference</a:t>
            </a:r>
            <a:r>
              <a:rPr lang="en-US" dirty="0"/>
              <a:t> to that object</a:t>
            </a:r>
          </a:p>
          <a:p>
            <a:r>
              <a:rPr lang="en-US" dirty="0"/>
              <a:t>For example,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Person p = new Person("John")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itchFamily="34" charset="0"/>
              </a:rPr>
              <a:t>new Person("John")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/>
              <a:t>creates the object and returns a reference to it</a:t>
            </a:r>
          </a:p>
          <a:p>
            <a:pPr lvl="1"/>
            <a:r>
              <a:rPr lang="en-US" dirty="0"/>
              <a:t>We can assign this reference to </a:t>
            </a:r>
            <a:r>
              <a:rPr lang="en-US" dirty="0">
                <a:solidFill>
                  <a:srgbClr val="FFFF99"/>
                </a:solidFill>
                <a:latin typeface="Trebuchet MS" pitchFamily="34" charset="0"/>
              </a:rPr>
              <a:t>p</a:t>
            </a:r>
            <a:r>
              <a:rPr lang="en-US" dirty="0"/>
              <a:t>, or use it in other ways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1144</TotalTime>
  <Words>2109</Words>
  <Application>Microsoft Office PowerPoint</Application>
  <PresentationFormat>On-screen Show (4:3)</PresentationFormat>
  <Paragraphs>438</Paragraphs>
  <Slides>37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Solstice</vt:lpstr>
      <vt:lpstr>Data Structures and Algorithms </vt:lpstr>
      <vt:lpstr>Why need Link List?</vt:lpstr>
      <vt:lpstr>Introduction to Link List</vt:lpstr>
      <vt:lpstr>Anatomy of a linked list</vt:lpstr>
      <vt:lpstr>More terminology</vt:lpstr>
      <vt:lpstr>Pointers and references</vt:lpstr>
      <vt:lpstr>List Implementation using Linked Lists</vt:lpstr>
      <vt:lpstr>Self-Referential Class</vt:lpstr>
      <vt:lpstr>Creating references</vt:lpstr>
      <vt:lpstr>Creating links in Java</vt:lpstr>
      <vt:lpstr>Singly-linked lists</vt:lpstr>
      <vt:lpstr>Singly-linked lists in Java </vt:lpstr>
      <vt:lpstr>Singly Linked List nodes in Java </vt:lpstr>
      <vt:lpstr>Creating a simple list</vt:lpstr>
      <vt:lpstr>Traversing a SLinkList </vt:lpstr>
      <vt:lpstr>Traversing a SLinkList (animation)</vt:lpstr>
      <vt:lpstr>Inserting a node into a SLinkList</vt:lpstr>
      <vt:lpstr>Inserting as a new first element</vt:lpstr>
      <vt:lpstr>Inserting a node after a given value</vt:lpstr>
      <vt:lpstr>Inserting after (animation)</vt:lpstr>
      <vt:lpstr>Deleting a node from a SLinkList</vt:lpstr>
      <vt:lpstr>Deleting an element from a SLL</vt:lpstr>
      <vt:lpstr>Deleting from a SLinkList</vt:lpstr>
      <vt:lpstr>Garbage Collection</vt:lpstr>
      <vt:lpstr>Doubly-linked lists</vt:lpstr>
      <vt:lpstr>DLinkLists compared to SLinkLists</vt:lpstr>
      <vt:lpstr>Constructing SLinkLists and DLinkLists </vt:lpstr>
      <vt:lpstr>DLinkList nodes in Java</vt:lpstr>
      <vt:lpstr>Deleting a node from a DLinkList</vt:lpstr>
      <vt:lpstr>Other operations on linked lists</vt:lpstr>
      <vt:lpstr>Analyzing the Singly Linked List</vt:lpstr>
      <vt:lpstr>Types of linked lists </vt:lpstr>
      <vt:lpstr>Circular Link List</vt:lpstr>
      <vt:lpstr>Circular linked lists</vt:lpstr>
      <vt:lpstr>Issues with circular list</vt:lpstr>
      <vt:lpstr>The Josephus Problem</vt:lpstr>
      <vt:lpstr>Solution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qrajput</dc:creator>
  <cp:lastModifiedBy>qrajput</cp:lastModifiedBy>
  <cp:revision>110</cp:revision>
  <dcterms:created xsi:type="dcterms:W3CDTF">2009-08-31T12:43:44Z</dcterms:created>
  <dcterms:modified xsi:type="dcterms:W3CDTF">2009-10-15T13:04:52Z</dcterms:modified>
</cp:coreProperties>
</file>